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57" r:id="rId4"/>
    <p:sldId id="263" r:id="rId5"/>
    <p:sldId id="287" r:id="rId6"/>
    <p:sldId id="274" r:id="rId7"/>
    <p:sldId id="283" r:id="rId8"/>
    <p:sldId id="285" r:id="rId9"/>
    <p:sldId id="267" r:id="rId10"/>
    <p:sldId id="280" r:id="rId11"/>
    <p:sldId id="278" r:id="rId12"/>
    <p:sldId id="284" r:id="rId13"/>
    <p:sldId id="279" r:id="rId14"/>
    <p:sldId id="261" r:id="rId15"/>
    <p:sldId id="266" r:id="rId16"/>
    <p:sldId id="264" r:id="rId17"/>
    <p:sldId id="260" r:id="rId18"/>
    <p:sldId id="276" r:id="rId19"/>
    <p:sldId id="265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2819"/>
  </p:normalViewPr>
  <p:slideViewPr>
    <p:cSldViewPr snapToGrid="0" snapToObjects="1">
      <p:cViewPr varScale="1">
        <p:scale>
          <a:sx n="57" d="100"/>
          <a:sy n="57" d="100"/>
        </p:scale>
        <p:origin x="65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7DA8B-C579-444A-8484-1E9687EEDD52}" type="datetimeFigureOut">
              <a:rPr lang="en-US" smtClean="0"/>
              <a:t>8/20/18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E424D-FD38-F646-B27D-F13242C8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8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E424D-FD38-F646-B27D-F13242C809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1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D2FB-E59F-0D40-91D5-067605B98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57493-D59A-274C-953E-851667630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CC322-1264-1C4B-A594-9F55977D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562C-F460-0940-ABC8-EF45E2473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68C63-DD18-824E-B5B4-74A9530B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7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FCC5-9626-B04F-AF2A-E1887894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6C4B8-1C08-A44C-ACC2-C79CFF02F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11E29-D7A8-B146-864A-38F43FF5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A8C4E-16AA-3049-B6AA-5D6E8264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B2352-23A1-A44F-A7AB-35486E32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A0B44-9C18-0141-9258-28C9E9FB9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8BD0A-B6F6-5A4E-A419-7B306166C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7768A-8206-3542-85D7-2F3C3E6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B7AE-6CE1-024D-8A7C-3450A1B48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27BA4-ECBD-304D-9E28-27810EE2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4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773A-1F9F-424C-AFFE-7E869E53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55EF2-0327-C447-B445-7A1F21C09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4F9C8-C83A-6045-9655-DE8FF7BB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2902B-33BD-844E-8660-20DAC5B6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72D5D-8C8C-FD42-9DE0-C24AF99B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D350-FB47-004D-9D9B-81D3B62F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E2943-B5DD-794C-82C4-35231765D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731-F6A1-E544-BE89-6E7F425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524E-589E-8F47-A441-0F8738B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83302-3435-2747-ACBC-31EE0CF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8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9EAA-D471-A440-B2D7-267548FA4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00777-B7E9-0C48-8951-C179981E5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D6A04-A72B-EC48-9E54-9C156E88C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77129-B33E-6A47-A7A9-245595D1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CE449-B84A-EC4F-9234-9FB8D0FE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3CA7D-763A-434E-BD06-52587032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9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1536-C8BC-4F4E-8E6D-F854926B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711A1-3D9E-D046-9BA9-6C87DFAD6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A5411-8C32-6045-80EA-937FED3DC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D0199-69BD-E54E-8013-5FB2C0319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8CE25-C4FA-8743-B248-929F3AD44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C8F8A0-EC7A-D346-B098-BF505BAC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B18B9-C8E1-214A-B282-9DA98194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B080A-6A61-7149-9424-B1524598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548D-8ED8-254A-A672-BED3E683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ADD94-EA51-6246-B62B-3D68765B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92B5D-BE59-6B4D-9B3B-130B0519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025-11D4-B840-9890-AED90465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8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35023-A384-C943-A227-50F3F791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A158D-66F8-7746-8EA3-4C5F69EA1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E4BA1-E411-004D-801B-338F9928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CC1E1-C0D2-FE4E-8140-E4CF3C11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191D6-BC7C-7343-A269-D435B4E6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8E53F-9E26-2941-B677-85A6A9FB8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04381-779D-D44B-B65D-F213E541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6BDFB-4A2D-EF4D-A4B1-48772E35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57B13-08C0-DE4B-8050-F5688D1A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FB62-C2CB-A049-BE15-0928F3A0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BF960-64C9-4648-9E09-B29D3D322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B46CF-5624-BF47-B144-09B760807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136B9-C5A0-A449-8B2B-21E0EA8E7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71F3A-CD92-8744-8BB4-37AD1CAD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52554-4832-4C49-A3E8-181F9DA6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2C450A-AF0E-914B-8417-FD418597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DB186-579D-D54A-BB13-286FBA74C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83421-05E5-7445-BBB2-2864DADB5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94F1-2AD1-784A-8714-0A5F6524174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31EE-753D-F940-A2E4-A3CDA3588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62883-3AF7-D04C-8CDA-E6B618918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B2BD-3A54-7041-AE18-09DF4698F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arlaphysed.com/" TargetMode="External"/><Relationship Id="rId3" Type="http://schemas.openxmlformats.org/officeDocument/2006/relationships/image" Target="../media/image17.png"/><Relationship Id="rId7" Type="http://schemas.openxmlformats.org/officeDocument/2006/relationships/hyperlink" Target="Badminton%20Bonanza/Serving%20Competition.docx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Decoder%20Activity/decoder_activity_%20(3).docx" TargetMode="External"/><Relationship Id="rId5" Type="http://schemas.openxmlformats.org/officeDocument/2006/relationships/hyperlink" Target="Badminton%20Bonanza/Badminton%20Overhead%20Clear%20Peer%20Assessment.docx" TargetMode="External"/><Relationship Id="rId10" Type="http://schemas.openxmlformats.org/officeDocument/2006/relationships/hyperlink" Target="https://openphysed.org/wp-content/uploads/2017/10/S-07-LimitedEquipment-U-01-DiscTag.pdf" TargetMode="External"/><Relationship Id="rId4" Type="http://schemas.openxmlformats.org/officeDocument/2006/relationships/hyperlink" Target="https://openphysed.org/wp-content/uploads/2016/04/H-02-03-Badminton-Activities-01-VolleyChallenge.pdf" TargetMode="External"/><Relationship Id="rId9" Type="http://schemas.openxmlformats.org/officeDocument/2006/relationships/hyperlink" Target="https://openphysed.org/wp-content/uploads/2016/04/H-02-03-Badminton-Activities-04-RacquetSquare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physed.org/wp-content/uploads/2018/05/M-21-03-PlugPlay-06-20-MeterRPS.pdf" TargetMode="External"/><Relationship Id="rId3" Type="http://schemas.openxmlformats.org/officeDocument/2006/relationships/hyperlink" Target="https://openphysed.org/wp-content/uploads/2018/05/M-21-03-PlugPlay-03-4CornerBoogie.pdf" TargetMode="External"/><Relationship Id="rId7" Type="http://schemas.openxmlformats.org/officeDocument/2006/relationships/hyperlink" Target="https://openphysed.org/wp-content/uploads/2018/03/I-21-03-PlugPlay-Activities-01-FitnessUno.pdf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physed.org/wp-content/uploads/2018/05/M-21-03-PlugPlay-01-PitchGo.pdf" TargetMode="External"/><Relationship Id="rId5" Type="http://schemas.openxmlformats.org/officeDocument/2006/relationships/hyperlink" Target="https://openphysed.org/wp-content/uploads/2018/05/M-21-03-PlugPlay-05-WarriorFitness.pdf" TargetMode="External"/><Relationship Id="rId4" Type="http://schemas.openxmlformats.org/officeDocument/2006/relationships/hyperlink" Target="https://openphysed.org/wp-content/uploads/2018/05/M-21-07-PlugPlay-BoogieCaptainChart.pdf" TargetMode="Externa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harlaphysed.com/" TargetMode="External"/><Relationship Id="rId5" Type="http://schemas.openxmlformats.org/officeDocument/2006/relationships/hyperlink" Target="https://openphysed.org/wp-content/uploads/2017/10/S-07-LimitedEquipment-U-01-DiscTag.pdf" TargetMode="External"/><Relationship Id="rId4" Type="http://schemas.openxmlformats.org/officeDocument/2006/relationships/hyperlink" Target="https://openphysed.org/wp-content/uploads/2017/10/S-07-LimitedEquipment-U-06-GhostsGraveyard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Catch%20Game%20in%20Grids.docx" TargetMode="External"/><Relationship Id="rId3" Type="http://schemas.openxmlformats.org/officeDocument/2006/relationships/hyperlink" Target="https://openphysed.org/wp-content/uploads/2015/10/I-02-03-PSR-Activities_07_MachineShop.pdf" TargetMode="External"/><Relationship Id="rId7" Type="http://schemas.openxmlformats.org/officeDocument/2006/relationships/hyperlink" Target="https://openphysed.org/wp-content/uploads/2017/10/S-07-LimitedEquipment-U-05-Switch.pdf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physed.org/wp-content/uploads/2017/10/S-07-LimitedEquipment-U-04-CaptureTheCorner.pdf" TargetMode="External"/><Relationship Id="rId5" Type="http://schemas.openxmlformats.org/officeDocument/2006/relationships/hyperlink" Target="https://openphysed.org/wp-content/uploads/2017/02/H-02-03e-CreativeModeFitness-AerobicTicTacToe.pdf" TargetMode="External"/><Relationship Id="rId4" Type="http://schemas.openxmlformats.org/officeDocument/2006/relationships/hyperlink" Target="https://openphysed.org/wp-content/uploads/2016/07/S-01-03-InstantActs_07_AerobicNumbers.pdf" TargetMode="External"/><Relationship Id="rId9" Type="http://schemas.openxmlformats.org/officeDocument/2006/relationships/hyperlink" Target="https://openphysed.org/wp-content/uploads/2017/11/I-05-06B-Dance-ActCard-DancinTrain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openphysed.org/wp-content/uploads/2017/12/H-03-03-Roundnet-Activities_12_CompassDrawTournament.pdf" TargetMode="External"/><Relationship Id="rId4" Type="http://schemas.openxmlformats.org/officeDocument/2006/relationships/hyperlink" Target="https://perec.spikeball.com/pages/curriculum-and-resourc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physed.org/wp-content/uploads/2017/02/M-08-09-OPEN8-AerobicChallengeCards-LifeOfWind.pdf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openphysed.org/wp-content/uploads/2017/02/M-08-03-OPEN8-Activities-05-LifeOfWind.pdf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physed.org/wp-content/uploads/2017/02/M-08-03-OPEN8-Activities-04-LifeOfWater.pdf" TargetMode="External"/><Relationship Id="rId5" Type="http://schemas.openxmlformats.org/officeDocument/2006/relationships/hyperlink" Target="https://openphysed.org/wp-content/uploads/2017/02/M-08-08-OPEN8-TossTechniquePoster-AwakenTheEarth.pdf" TargetMode="External"/><Relationship Id="rId4" Type="http://schemas.openxmlformats.org/officeDocument/2006/relationships/hyperlink" Target="https://openphysed.org/wp-content/uploads/2017/02/M-08-03-OPEN8-Activities-03-AwakenTheEarth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physed.org/wp-content/uploads/2016/07/S-01-03-InstantActs_02_RPSVictoryLap.pdf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openphysed.org/wp-content/uploads/2015/10/E-01-03-InstantActs_08_FirstThingsFirst1.pdf" TargetMode="External"/><Relationship Id="rId12" Type="http://schemas.openxmlformats.org/officeDocument/2006/relationships/hyperlink" Target="https://openphysed.org/wp-content/uploads/2018/04/C-01-A04-SortYourselves.pdf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physed.org/wp-content/uploads/2015/10/E-01-03-InstantActs_07_High5BankAccount2.pdf" TargetMode="External"/><Relationship Id="rId11" Type="http://schemas.openxmlformats.org/officeDocument/2006/relationships/hyperlink" Target="https://openphysed.org/wp-content/uploads/2015/10/E-01-03-InstantActs_06_Toss3.pdf" TargetMode="External"/><Relationship Id="rId5" Type="http://schemas.openxmlformats.org/officeDocument/2006/relationships/hyperlink" Target="Zoom%20Erk%20Group%20Juggle.docx" TargetMode="External"/><Relationship Id="rId10" Type="http://schemas.openxmlformats.org/officeDocument/2006/relationships/hyperlink" Target="https://openphysed.org/wp-content/uploads/2015/10/I-02-03-PSR-Activities_01_RoboticsLab.pdf" TargetMode="External"/><Relationship Id="rId4" Type="http://schemas.openxmlformats.org/officeDocument/2006/relationships/hyperlink" Target="http://www.teachphysed.weebly.com/" TargetMode="External"/><Relationship Id="rId9" Type="http://schemas.openxmlformats.org/officeDocument/2006/relationships/hyperlink" Target="https://openphysed.org/wp-content/uploads/2015/10/E-01-InstantActs-07-ARTW-RPS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6808-B250-B149-8F8A-17604270F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3686"/>
            <a:ext cx="9872546" cy="1678329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Hampton, Va.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OPEN Secondary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55B2-B1F7-1E43-8E32-1B6126133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3148"/>
            <a:ext cx="9144000" cy="2203804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Presented by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Charla Tedder (Parker) Krahnke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National Trainer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charlaphysed@gmail.com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@ncpe4life</a:t>
            </a:r>
          </a:p>
        </p:txBody>
      </p:sp>
    </p:spTree>
    <p:extLst>
      <p:ext uri="{BB962C8B-B14F-4D97-AF65-F5344CB8AC3E}">
        <p14:creationId xmlns:p14="http://schemas.microsoft.com/office/powerpoint/2010/main" val="1354519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Badminton Standards &amp; GLOs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253622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B77A5A-3ABF-D749-A0BC-F6A09A5F16D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1410" t="11965" r="32692" b="5413"/>
          <a:stretch/>
        </p:blipFill>
        <p:spPr bwMode="auto">
          <a:xfrm rot="593237">
            <a:off x="8214629" y="1574911"/>
            <a:ext cx="3361048" cy="435133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B217D-DC78-1745-93F0-698178EC93AE}"/>
              </a:ext>
            </a:extLst>
          </p:cNvPr>
          <p:cNvSpPr txBox="1"/>
          <p:nvPr/>
        </p:nvSpPr>
        <p:spPr>
          <a:xfrm>
            <a:off x="1087151" y="1038338"/>
            <a:ext cx="58851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  <a:hlinkClick r:id="rId4"/>
              </a:rPr>
              <a:t>Volley Challenge</a:t>
            </a:r>
            <a:endParaRPr lang="en-US" sz="3600" dirty="0">
              <a:latin typeface="Raleway ExtraBold"/>
            </a:endParaRP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  <a:hlinkClick r:id="rId5"/>
              </a:rPr>
              <a:t>Peer Assessment</a:t>
            </a:r>
            <a:endParaRPr lang="en-US" sz="3600" dirty="0">
              <a:latin typeface="Raleway ExtraBold"/>
            </a:endParaRP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  <a:hlinkClick r:id="rId6"/>
              </a:rPr>
              <a:t>Decoder</a:t>
            </a:r>
            <a:endParaRPr lang="en-US" sz="3600" dirty="0">
              <a:latin typeface="Raleway ExtraBold"/>
            </a:endParaRP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  <a:hlinkClick r:id="rId7"/>
              </a:rPr>
              <a:t>Serving Competition</a:t>
            </a:r>
            <a:endParaRPr lang="en-US" sz="3600" dirty="0">
              <a:latin typeface="Raleway ExtraBold"/>
            </a:endParaRP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  <a:hlinkClick r:id="rId8"/>
              </a:rPr>
              <a:t>Racquet Handling</a:t>
            </a:r>
            <a:endParaRPr lang="en-US" sz="3600" dirty="0">
              <a:latin typeface="Raleway ExtraBold"/>
            </a:endParaRP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  <a:hlinkClick r:id="rId9"/>
              </a:rPr>
              <a:t>Racquet Square</a:t>
            </a:r>
            <a:endParaRPr lang="en-US" sz="3600" dirty="0">
              <a:latin typeface="Raleway ExtraBold"/>
            </a:endParaRP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  <a:hlinkClick r:id="rId10"/>
              </a:rPr>
              <a:t>Move and Clear</a:t>
            </a:r>
            <a:endParaRPr lang="en-US" sz="3600" dirty="0">
              <a:latin typeface="Raleway ExtraBold"/>
            </a:endParaRP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latin typeface="Raleway ExtraBold"/>
              </a:rPr>
              <a:t>Royal Court/</a:t>
            </a:r>
            <a:r>
              <a:rPr lang="en-US" sz="3600" dirty="0">
                <a:latin typeface="Raleway ExtraBold"/>
                <a:hlinkClick r:id="rId8"/>
              </a:rPr>
              <a:t>Fronton</a:t>
            </a:r>
            <a:endParaRPr lang="en-US" sz="3600" dirty="0">
              <a:latin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26435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Plug &amp; Play Fitness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E9BA2-DD40-0B4C-93D5-C3CDCA999025}"/>
              </a:ext>
            </a:extLst>
          </p:cNvPr>
          <p:cNvSpPr/>
          <p:nvPr/>
        </p:nvSpPr>
        <p:spPr>
          <a:xfrm>
            <a:off x="887402" y="1783404"/>
            <a:ext cx="4911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hlinkClick r:id="rId3"/>
              </a:rPr>
              <a:t>4-Corner Boogie</a:t>
            </a:r>
            <a:endParaRPr lang="en-US" sz="3600" b="1" dirty="0"/>
          </a:p>
          <a:p>
            <a:r>
              <a:rPr lang="en-US" sz="3600" b="1" dirty="0">
                <a:hlinkClick r:id="rId4"/>
              </a:rPr>
              <a:t>4 Corner Boogie Cards</a:t>
            </a:r>
            <a:endParaRPr lang="en-US" sz="3600" b="1" dirty="0"/>
          </a:p>
          <a:p>
            <a:r>
              <a:rPr lang="en-US" sz="3600" b="1" dirty="0">
                <a:hlinkClick r:id="rId5"/>
              </a:rPr>
              <a:t>Warrior Fitness</a:t>
            </a:r>
            <a:endParaRPr lang="en-US" sz="3600" b="1" dirty="0"/>
          </a:p>
          <a:p>
            <a:r>
              <a:rPr lang="en-US" sz="3600" b="1" dirty="0">
                <a:hlinkClick r:id="rId6"/>
              </a:rPr>
              <a:t>Pitch &amp; Go Treasure</a:t>
            </a:r>
            <a:endParaRPr lang="en-US" sz="3600" b="1" dirty="0"/>
          </a:p>
          <a:p>
            <a:r>
              <a:rPr lang="en-US" sz="3600" b="1" dirty="0">
                <a:hlinkClick r:id="rId7"/>
              </a:rPr>
              <a:t>Fitness Uno</a:t>
            </a:r>
            <a:endParaRPr lang="en-US" sz="3600" b="1" dirty="0"/>
          </a:p>
          <a:p>
            <a:r>
              <a:rPr lang="en-US" sz="3600" b="1" dirty="0">
                <a:hlinkClick r:id="rId8"/>
              </a:rPr>
              <a:t>20 meter RPS Challenge</a:t>
            </a:r>
            <a:endParaRPr lang="en-US" sz="3600" dirty="0"/>
          </a:p>
        </p:txBody>
      </p:sp>
      <p:pic>
        <p:nvPicPr>
          <p:cNvPr id="2050" name="Picture 2" descr="https://lh5.googleusercontent.com/KFlqGMSfJV7tYXze9CnbJvNAgQ5vyzTKE2Wp2T78lzM7XeOTVVmXNaIaeumdmsfSKIGHfmLQyL2T1Hphs6l4HXVesRu023yBULHZuQV9PZp8au5E1zhqyTWI6V7nwLj18uzFBhVoA4s">
            <a:extLst>
              <a:ext uri="{FF2B5EF4-FFF2-40B4-BE49-F238E27FC236}">
                <a16:creationId xmlns:a16="http://schemas.microsoft.com/office/drawing/2014/main" id="{446E9CAA-FB15-7746-B2A1-68685FE3F9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30" y="1562583"/>
            <a:ext cx="4980542" cy="39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17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Creative Mode Fitness HS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253622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3074" name="Picture 2" descr="Screen Shot 2017-11-02 at 11.50.03 AM.png">
            <a:extLst>
              <a:ext uri="{FF2B5EF4-FFF2-40B4-BE49-F238E27FC236}">
                <a16:creationId xmlns:a16="http://schemas.microsoft.com/office/drawing/2014/main" id="{C8A35088-5E65-6746-9C90-84A1AAAA96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49" y="1600200"/>
            <a:ext cx="46735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reen Shot 2017-11-02 at 11.50.25 AM.png">
            <a:extLst>
              <a:ext uri="{FF2B5EF4-FFF2-40B4-BE49-F238E27FC236}">
                <a16:creationId xmlns:a16="http://schemas.microsoft.com/office/drawing/2014/main" id="{B070DD3C-FF46-CA49-B2B9-FF147D2D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600200"/>
            <a:ext cx="44704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6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Ultimate Frisbee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D102DE-2708-644E-A84A-81F2D363F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16800" y="1498495"/>
            <a:ext cx="4215635" cy="3513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E9BA2-DD40-0B4C-93D5-C3CDCA999025}"/>
              </a:ext>
            </a:extLst>
          </p:cNvPr>
          <p:cNvSpPr/>
          <p:nvPr/>
        </p:nvSpPr>
        <p:spPr>
          <a:xfrm>
            <a:off x="409964" y="1498495"/>
            <a:ext cx="70068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Frisbee/Volleyball</a:t>
            </a:r>
          </a:p>
          <a:p>
            <a:r>
              <a:rPr lang="en-US" sz="3200" dirty="0">
                <a:hlinkClick r:id="rId4"/>
              </a:rPr>
              <a:t>Ghosts In The Graveyard</a:t>
            </a:r>
            <a:endParaRPr lang="en-US" sz="3200" dirty="0"/>
          </a:p>
          <a:p>
            <a:r>
              <a:rPr lang="en-US" sz="3200" dirty="0">
                <a:hlinkClick r:id="rId5"/>
              </a:rPr>
              <a:t>Disc Tag</a:t>
            </a:r>
            <a:endParaRPr lang="en-US" sz="3200" dirty="0"/>
          </a:p>
          <a:p>
            <a:r>
              <a:rPr lang="en-US" sz="3200" dirty="0"/>
              <a:t>Hula Hut Frisbee</a:t>
            </a:r>
          </a:p>
          <a:p>
            <a:r>
              <a:rPr lang="en-US" sz="3200" dirty="0"/>
              <a:t>6 way Frisbee</a:t>
            </a:r>
          </a:p>
          <a:p>
            <a:r>
              <a:rPr lang="en-US" sz="3200" dirty="0"/>
              <a:t>Ultimate Football</a:t>
            </a:r>
          </a:p>
          <a:p>
            <a:r>
              <a:rPr lang="en-US" sz="3200" dirty="0"/>
              <a:t>Disc Games on </a:t>
            </a:r>
            <a:r>
              <a:rPr lang="en-US" sz="3200" dirty="0">
                <a:hlinkClick r:id="rId6"/>
              </a:rPr>
              <a:t>http://charlaphysed.com/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590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Teambuilding Challenges/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4C638-E45E-0C44-B931-74462ACC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7054" y="1318662"/>
            <a:ext cx="173498" cy="35966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E9BA2-DD40-0B4C-93D5-C3CDCA999025}"/>
              </a:ext>
            </a:extLst>
          </p:cNvPr>
          <p:cNvSpPr/>
          <p:nvPr/>
        </p:nvSpPr>
        <p:spPr>
          <a:xfrm>
            <a:off x="1155030" y="1318662"/>
            <a:ext cx="79889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hlinkClick r:id="rId3"/>
              </a:rPr>
              <a:t>Machine Shop</a:t>
            </a:r>
            <a:endParaRPr lang="en-US" sz="3200" b="1" dirty="0"/>
          </a:p>
          <a:p>
            <a:r>
              <a:rPr lang="en-US" sz="3200" b="1" dirty="0">
                <a:hlinkClick r:id="rId4"/>
              </a:rPr>
              <a:t>Aerobic Numbers</a:t>
            </a:r>
            <a:endParaRPr lang="en-US" sz="3200" b="1" dirty="0"/>
          </a:p>
          <a:p>
            <a:r>
              <a:rPr lang="en-US" sz="3200" b="1" dirty="0">
                <a:hlinkClick r:id="rId5"/>
              </a:rPr>
              <a:t>Aerobic Tic Tac Toe</a:t>
            </a:r>
            <a:endParaRPr lang="en-US" sz="3200" b="1" dirty="0"/>
          </a:p>
          <a:p>
            <a:r>
              <a:rPr lang="en-US" sz="3200" b="1" dirty="0">
                <a:hlinkClick r:id="rId6"/>
              </a:rPr>
              <a:t>Capture The Corner</a:t>
            </a:r>
            <a:endParaRPr lang="en-US" sz="3200" b="1" dirty="0"/>
          </a:p>
          <a:p>
            <a:r>
              <a:rPr lang="en-US" sz="3200" b="1" dirty="0">
                <a:hlinkClick r:id="rId7"/>
              </a:rPr>
              <a:t>Switch</a:t>
            </a:r>
            <a:endParaRPr lang="en-US" sz="3200" b="1" dirty="0"/>
          </a:p>
          <a:p>
            <a:r>
              <a:rPr lang="en-US" sz="3200" b="1" dirty="0">
                <a:hlinkClick r:id="rId8"/>
              </a:rPr>
              <a:t>Catch Game In Grids</a:t>
            </a:r>
            <a:endParaRPr lang="en-US" sz="3200" b="1" dirty="0"/>
          </a:p>
          <a:p>
            <a:r>
              <a:rPr lang="en-US" sz="3200" b="1" dirty="0" err="1">
                <a:hlinkClick r:id="rId9"/>
              </a:rPr>
              <a:t>Dancin’Train</a:t>
            </a:r>
            <a:endParaRPr lang="en-US" sz="3200" b="1" dirty="0"/>
          </a:p>
          <a:p>
            <a:r>
              <a:rPr lang="en-US" sz="3200" b="1" dirty="0"/>
              <a:t>Create A Dance: 4 dance moves to 8 count</a:t>
            </a:r>
          </a:p>
          <a:p>
            <a:r>
              <a:rPr lang="en-US" sz="3200" b="1" dirty="0"/>
              <a:t>Music: What Makes You Beautiful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2746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Roundnet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Spikeball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F76F5B-B861-FA43-9AF1-6BD85843E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133747">
            <a:off x="8767265" y="1589180"/>
            <a:ext cx="2994859" cy="400694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39730-E402-6246-B82A-D659A9C48813}"/>
              </a:ext>
            </a:extLst>
          </p:cNvPr>
          <p:cNvSpPr txBox="1"/>
          <p:nvPr/>
        </p:nvSpPr>
        <p:spPr>
          <a:xfrm>
            <a:off x="3888691" y="1589180"/>
            <a:ext cx="45677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Curriculum/Resources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Self /Partner Passing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Selfie-Spikes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Tossing Drills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Rally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hlinkClick r:id="rId5"/>
              </a:rPr>
              <a:t>Compass Draw Tournament</a:t>
            </a:r>
            <a:endParaRPr lang="en-US" sz="36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52AB8-E6C9-864A-96B6-94BF2A786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9383">
            <a:off x="454671" y="1491410"/>
            <a:ext cx="3123244" cy="41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43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Selfie-Spikes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B01502-0199-4F40-92CE-CC42F9281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72723" y="1539434"/>
            <a:ext cx="3068558" cy="381879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253622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38D3D-299F-D24C-8840-A2FD2D109D13}"/>
              </a:ext>
            </a:extLst>
          </p:cNvPr>
          <p:cNvSpPr txBox="1"/>
          <p:nvPr/>
        </p:nvSpPr>
        <p:spPr>
          <a:xfrm>
            <a:off x="810228" y="1539434"/>
            <a:ext cx="62734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Object: </a:t>
            </a:r>
            <a:r>
              <a:rPr lang="en-US" sz="3600" dirty="0"/>
              <a:t>Land your spikes inside the hoop. </a:t>
            </a:r>
          </a:p>
          <a:p>
            <a:endParaRPr lang="en-US" sz="3600" b="1" dirty="0"/>
          </a:p>
          <a:p>
            <a:r>
              <a:rPr lang="en-US" sz="3600" b="1" dirty="0"/>
              <a:t>Level 1- </a:t>
            </a:r>
            <a:r>
              <a:rPr lang="en-US" sz="3600" dirty="0"/>
              <a:t>Toss to Partner </a:t>
            </a:r>
          </a:p>
          <a:p>
            <a:r>
              <a:rPr lang="en-US" sz="3600" dirty="0"/>
              <a:t>Self-Pass Spike into hoop </a:t>
            </a:r>
          </a:p>
          <a:p>
            <a:r>
              <a:rPr lang="en-US" sz="3600" b="1" dirty="0"/>
              <a:t>Level 2-  </a:t>
            </a:r>
            <a:r>
              <a:rPr lang="en-US" sz="3600" dirty="0"/>
              <a:t>Attempt to spike on the spot marker</a:t>
            </a:r>
            <a:endParaRPr lang="en-US" sz="36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7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National Standards 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4C638-E45E-0C44-B931-74462ACC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7054" y="1318662"/>
            <a:ext cx="173498" cy="35966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6037F-CC72-1F42-BA6D-ABB4AE138315}"/>
              </a:ext>
            </a:extLst>
          </p:cNvPr>
          <p:cNvSpPr/>
          <p:nvPr/>
        </p:nvSpPr>
        <p:spPr>
          <a:xfrm>
            <a:off x="1212785" y="1728272"/>
            <a:ext cx="928545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Selfie Spikes</a:t>
            </a:r>
          </a:p>
          <a:p>
            <a:r>
              <a:rPr lang="en-US" b="1" dirty="0"/>
              <a:t>Standard 1 [H1.L1-2] </a:t>
            </a:r>
            <a:r>
              <a:rPr lang="en-US" dirty="0"/>
              <a:t>Demonstrates competency and/or refines activity-specific movement skills in two or more lifetime activities (outdoor pursuits, individual performance activities, aquatics, net/wall games, or target games) (L1); Refines activity-specific movement skills in one or more lifetime activities (outdoor pursuits, individual-performance activities, aquatics, net/wall games, or target games) (L2). </a:t>
            </a:r>
          </a:p>
          <a:p>
            <a:r>
              <a:rPr lang="en-US" b="1" dirty="0"/>
              <a:t>Standard 2 [H2.L1-2] </a:t>
            </a:r>
            <a:r>
              <a:rPr lang="en-US" dirty="0"/>
              <a:t>Uses movement concepts and principles (e.g., force, motion, rotation) to analyze and improve performance of self and/or others in a selected skill (L1); Describes the speed/accuracy trade-off in throwing and striking skills (L2). </a:t>
            </a:r>
          </a:p>
          <a:p>
            <a:r>
              <a:rPr lang="en-US" b="1" dirty="0"/>
              <a:t>Standard 4 [H5.L1] </a:t>
            </a:r>
            <a:r>
              <a:rPr lang="en-US" dirty="0"/>
              <a:t>Applies best practices for participating safely in physical activity, exercise, and dance (e.g., injury prevention, proper alignment, hydration, use of equipment, implementation of rules, sun protection) (L1).</a:t>
            </a:r>
          </a:p>
        </p:txBody>
      </p:sp>
    </p:spTree>
    <p:extLst>
      <p:ext uri="{BB962C8B-B14F-4D97-AF65-F5344CB8AC3E}">
        <p14:creationId xmlns:p14="http://schemas.microsoft.com/office/powerpoint/2010/main" val="83838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Depth of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Knowledge:Selfie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Spikes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4C638-E45E-0C44-B931-74462ACC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7054" y="1318662"/>
            <a:ext cx="173498" cy="35966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E9BA2-DD40-0B4C-93D5-C3CDCA999025}"/>
              </a:ext>
            </a:extLst>
          </p:cNvPr>
          <p:cNvSpPr/>
          <p:nvPr/>
        </p:nvSpPr>
        <p:spPr>
          <a:xfrm>
            <a:off x="1155031" y="1562583"/>
            <a:ext cx="93895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DOK 1: </a:t>
            </a:r>
            <a:r>
              <a:rPr lang="en-US" sz="3200" dirty="0"/>
              <a:t>What would you include on a list describing the pros and cons of hitting a </a:t>
            </a:r>
            <a:r>
              <a:rPr lang="en-US" sz="3200" dirty="0" err="1"/>
              <a:t>Spikeball</a:t>
            </a:r>
            <a:r>
              <a:rPr lang="en-US" sz="3200" dirty="0"/>
              <a:t>® with speed? </a:t>
            </a:r>
          </a:p>
          <a:p>
            <a:r>
              <a:rPr lang="en-US" sz="3200" b="1" dirty="0"/>
              <a:t>DOK 1: </a:t>
            </a:r>
            <a:r>
              <a:rPr lang="en-US" sz="3200" dirty="0"/>
              <a:t>What would you include on a list of reasons why it is important to hit a </a:t>
            </a:r>
            <a:r>
              <a:rPr lang="en-US" sz="3200" dirty="0" err="1"/>
              <a:t>Spikeball</a:t>
            </a:r>
            <a:r>
              <a:rPr lang="en-US" sz="3200" dirty="0"/>
              <a:t>® accurately? </a:t>
            </a:r>
          </a:p>
          <a:p>
            <a:r>
              <a:rPr lang="en-US" sz="3200" b="1" dirty="0"/>
              <a:t>DOK 2: </a:t>
            </a:r>
            <a:r>
              <a:rPr lang="en-US" sz="3200" dirty="0"/>
              <a:t>How would you summarize the speed/accuracy trade-off related to </a:t>
            </a:r>
            <a:r>
              <a:rPr lang="en-US" sz="3200" dirty="0" err="1"/>
              <a:t>Roundnet</a:t>
            </a:r>
            <a:r>
              <a:rPr lang="en-US" sz="3200" dirty="0"/>
              <a:t> spikes? </a:t>
            </a:r>
          </a:p>
          <a:p>
            <a:r>
              <a:rPr lang="en-US" sz="3200" b="1" dirty="0"/>
              <a:t>DOK 3: </a:t>
            </a:r>
            <a:r>
              <a:rPr lang="en-US" sz="3200" dirty="0"/>
              <a:t>How is speed related to accuracy when spiking?</a:t>
            </a:r>
          </a:p>
        </p:txBody>
      </p:sp>
    </p:spTree>
    <p:extLst>
      <p:ext uri="{BB962C8B-B14F-4D97-AF65-F5344CB8AC3E}">
        <p14:creationId xmlns:p14="http://schemas.microsoft.com/office/powerpoint/2010/main" val="1631667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2B92C6-AF5B-084F-8ED2-5CB1CE402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593751">
            <a:off x="910648" y="1470920"/>
            <a:ext cx="3154561" cy="431347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08A90-378D-B84D-AF08-708A2ACC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453" y="1318662"/>
            <a:ext cx="3323751" cy="426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63782B-6403-E449-A854-9324CD867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2285">
            <a:off x="8324592" y="1588889"/>
            <a:ext cx="2933481" cy="40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6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About Me….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943BD9-AD13-1448-B66C-9448F7EF4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56913" y="1443957"/>
            <a:ext cx="173037" cy="10928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735980" y="1318662"/>
            <a:ext cx="1066056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B8A12-88E1-9849-A31C-8C58D675C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4732">
            <a:off x="851316" y="2051303"/>
            <a:ext cx="2476157" cy="2221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A35F28-C14A-0943-A8E9-04516EEE8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42" y="1498600"/>
            <a:ext cx="2730500" cy="1929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AD51D-58CE-FA4B-9365-CAEE888A3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6116">
            <a:off x="8688825" y="2158142"/>
            <a:ext cx="2628900" cy="201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1335-835E-1A43-BC3E-85B81D345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570" y="3608283"/>
            <a:ext cx="3780130" cy="19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72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OPEN 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230506-AC95-1146-A729-2F871745D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56913" y="1383797"/>
            <a:ext cx="173037" cy="22960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E9BA2-DD40-0B4C-93D5-C3CDCA999025}"/>
              </a:ext>
            </a:extLst>
          </p:cNvPr>
          <p:cNvSpPr/>
          <p:nvPr/>
        </p:nvSpPr>
        <p:spPr>
          <a:xfrm>
            <a:off x="1155032" y="1862666"/>
            <a:ext cx="47085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hlinkClick r:id="rId4"/>
              </a:rPr>
              <a:t>Awaken The Earth</a:t>
            </a:r>
            <a:endParaRPr lang="en-US" sz="3200" b="1" dirty="0"/>
          </a:p>
          <a:p>
            <a:r>
              <a:rPr lang="en-US" sz="3200" b="1" dirty="0">
                <a:hlinkClick r:id="rId5"/>
              </a:rPr>
              <a:t>Awaken The Earth Cards</a:t>
            </a:r>
            <a:endParaRPr lang="en-US" sz="3200" b="1" dirty="0"/>
          </a:p>
          <a:p>
            <a:r>
              <a:rPr lang="en-US" sz="3200" b="1" dirty="0">
                <a:hlinkClick r:id="rId6"/>
              </a:rPr>
              <a:t>Life of Water</a:t>
            </a:r>
            <a:endParaRPr lang="en-US" sz="3200" b="1" dirty="0"/>
          </a:p>
          <a:p>
            <a:r>
              <a:rPr lang="en-US" sz="3200" b="1" dirty="0">
                <a:hlinkClick r:id="rId7"/>
              </a:rPr>
              <a:t>Life of Wind</a:t>
            </a:r>
            <a:endParaRPr lang="en-US" sz="3200" b="1" dirty="0"/>
          </a:p>
          <a:p>
            <a:r>
              <a:rPr lang="en-US" sz="3200" b="1" dirty="0">
                <a:hlinkClick r:id="rId8"/>
              </a:rPr>
              <a:t>Life of Wind Cards</a:t>
            </a:r>
            <a:endParaRPr lang="en-US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055863-E8A6-174D-A8AF-2DC7C80F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75" y="1318662"/>
            <a:ext cx="330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0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What Is OPEN?</a:t>
            </a:r>
          </a:p>
        </p:txBody>
      </p:sp>
      <p:pic>
        <p:nvPicPr>
          <p:cNvPr id="4" name="Picture 2" descr="http://www.universitiesandcolleges.org/wp-content/uploads/2012/07/free.jpg">
            <a:extLst>
              <a:ext uri="{FF2B5EF4-FFF2-40B4-BE49-F238E27FC236}">
                <a16:creationId xmlns:a16="http://schemas.microsoft.com/office/drawing/2014/main" id="{00537CE6-1262-BA44-BC34-0777628C0C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32" y="1441852"/>
            <a:ext cx="3744846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F94EAB-F844-3042-9521-446B767ACBCD}"/>
              </a:ext>
            </a:extLst>
          </p:cNvPr>
          <p:cNvGrpSpPr/>
          <p:nvPr/>
        </p:nvGrpSpPr>
        <p:grpSpPr>
          <a:xfrm>
            <a:off x="4136270" y="4538048"/>
            <a:ext cx="6747933" cy="945005"/>
            <a:chOff x="990600" y="5265295"/>
            <a:chExt cx="6747933" cy="945005"/>
          </a:xfrm>
        </p:grpSpPr>
        <p:pic>
          <p:nvPicPr>
            <p:cNvPr id="6" name="Picture 8" descr="https://media.licdn.com/mpr/mpr/p/7/005/06a/340/35e2a0d.jpg">
              <a:extLst>
                <a:ext uri="{FF2B5EF4-FFF2-40B4-BE49-F238E27FC236}">
                  <a16:creationId xmlns:a16="http://schemas.microsoft.com/office/drawing/2014/main" id="{BD49A8C5-F506-764A-9580-5740A1397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8" t="36377" r="5389" b="35797"/>
            <a:stretch/>
          </p:blipFill>
          <p:spPr bwMode="auto">
            <a:xfrm>
              <a:off x="2516636" y="5295900"/>
              <a:ext cx="5105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https://sites.google.com/a/apps.district833.org/pe-health-dape/_/rsrc/1429281197041/links-resources/physical-education-sites/SHAPE%20America%20Pic.png?height=200&amp;width=200">
              <a:extLst>
                <a:ext uri="{FF2B5EF4-FFF2-40B4-BE49-F238E27FC236}">
                  <a16:creationId xmlns:a16="http://schemas.microsoft.com/office/drawing/2014/main" id="{9ABFD217-CD31-F446-8612-90E68B0524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" t="25916" r="8424" b="25732"/>
            <a:stretch/>
          </p:blipFill>
          <p:spPr bwMode="auto">
            <a:xfrm>
              <a:off x="1103027" y="5318697"/>
              <a:ext cx="15240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9EA0B4-41C4-814D-8E79-9C11404622B4}"/>
                </a:ext>
              </a:extLst>
            </p:cNvPr>
            <p:cNvSpPr/>
            <p:nvPr/>
          </p:nvSpPr>
          <p:spPr>
            <a:xfrm>
              <a:off x="990600" y="5265295"/>
              <a:ext cx="6747933" cy="94500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6" descr="https://pimsyehr.com/images/resources/customizable.png">
            <a:extLst>
              <a:ext uri="{FF2B5EF4-FFF2-40B4-BE49-F238E27FC236}">
                <a16:creationId xmlns:a16="http://schemas.microsoft.com/office/drawing/2014/main" id="{448E0BFD-174E-7647-B05F-FB9623840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b="557"/>
          <a:stretch/>
        </p:blipFill>
        <p:spPr bwMode="auto">
          <a:xfrm>
            <a:off x="7097056" y="1405699"/>
            <a:ext cx="3787147" cy="300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3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Academic Literacy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ABB214-AAD7-6042-9FB4-0BB465660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56913" y="1433874"/>
            <a:ext cx="173037" cy="12945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5C6348-DB73-3040-9E0F-02BEDA0E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826" y="1636966"/>
            <a:ext cx="4513986" cy="3492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287BD-D1FB-3E43-864E-DF0A1F86E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32" y="1563325"/>
            <a:ext cx="4589930" cy="37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Registration Video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ABB214-AAD7-6042-9FB4-0BB465660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856913" y="1433874"/>
            <a:ext cx="173037" cy="12945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94936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7" name="Registration Tutorial">
            <a:hlinkClick r:id="" action="ppaction://media"/>
            <a:extLst>
              <a:ext uri="{FF2B5EF4-FFF2-40B4-BE49-F238E27FC236}">
                <a16:creationId xmlns:a16="http://schemas.microsoft.com/office/drawing/2014/main" id="{ECBBF567-04C3-9248-8E12-A8935F4C4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913" y="1409154"/>
            <a:ext cx="773588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Instant Activities: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253622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D7E95E-87B2-134C-9F8C-8E74872C2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37007" y="1783404"/>
            <a:ext cx="5293305" cy="338919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6C5BED-3E16-F848-9045-754CA384D6CA}"/>
              </a:ext>
            </a:extLst>
          </p:cNvPr>
          <p:cNvSpPr txBox="1"/>
          <p:nvPr/>
        </p:nvSpPr>
        <p:spPr>
          <a:xfrm>
            <a:off x="1571204" y="1384778"/>
            <a:ext cx="52238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linkClick r:id="rId4"/>
              </a:rPr>
              <a:t>Dance Videos</a:t>
            </a:r>
            <a:endParaRPr lang="en-US" sz="3200" b="1" dirty="0">
              <a:hlinkClick r:id="rId5"/>
            </a:endParaRPr>
          </a:p>
          <a:p>
            <a:r>
              <a:rPr lang="en-US" sz="3200" b="1" dirty="0">
                <a:hlinkClick r:id="rId5"/>
              </a:rPr>
              <a:t>Group Juggle</a:t>
            </a:r>
            <a:endParaRPr lang="en-US" sz="3200" b="1" dirty="0"/>
          </a:p>
          <a:p>
            <a:r>
              <a:rPr lang="en-US" sz="3200" b="1" dirty="0">
                <a:hlinkClick r:id="rId6"/>
              </a:rPr>
              <a:t>High Five Bank Account</a:t>
            </a:r>
            <a:endParaRPr lang="en-US" sz="3200" b="1" dirty="0"/>
          </a:p>
          <a:p>
            <a:r>
              <a:rPr lang="en-US" sz="3200" b="1" dirty="0">
                <a:hlinkClick r:id="rId7"/>
              </a:rPr>
              <a:t>First Things First</a:t>
            </a:r>
            <a:endParaRPr lang="en-US" sz="3200" b="1" dirty="0"/>
          </a:p>
          <a:p>
            <a:r>
              <a:rPr lang="en-US" sz="3200" b="1" dirty="0">
                <a:hlinkClick r:id="rId8"/>
              </a:rPr>
              <a:t>RPS Victory Lap</a:t>
            </a:r>
            <a:endParaRPr lang="en-US" sz="3200" b="1" dirty="0"/>
          </a:p>
          <a:p>
            <a:r>
              <a:rPr lang="en-US" sz="3200" b="1" dirty="0">
                <a:hlinkClick r:id="rId9"/>
              </a:rPr>
              <a:t>Around The World RPS</a:t>
            </a:r>
            <a:endParaRPr lang="en-US" sz="3200" b="1" dirty="0"/>
          </a:p>
          <a:p>
            <a:r>
              <a:rPr lang="en-US" sz="3200" b="1" dirty="0">
                <a:hlinkClick r:id="rId10"/>
              </a:rPr>
              <a:t>Robotics Lab</a:t>
            </a:r>
            <a:endParaRPr lang="en-US" sz="3200" b="1" dirty="0"/>
          </a:p>
          <a:p>
            <a:r>
              <a:rPr lang="en-US" sz="3200" b="1" dirty="0">
                <a:hlinkClick r:id="rId11"/>
              </a:rPr>
              <a:t>Toss 3</a:t>
            </a:r>
            <a:endParaRPr lang="en-US" sz="3200" b="1" dirty="0"/>
          </a:p>
          <a:p>
            <a:r>
              <a:rPr lang="en-US" sz="3200" b="1" dirty="0">
                <a:hlinkClick r:id="rId12"/>
              </a:rPr>
              <a:t>Sort Yourselves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7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RPS Relay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735980" y="1318662"/>
            <a:ext cx="1066056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D81C0C-55D1-6A42-8F50-EB447F5C1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1996" y="1318662"/>
            <a:ext cx="3928533" cy="4362713"/>
          </a:xfrm>
        </p:spPr>
      </p:pic>
    </p:spTree>
    <p:extLst>
      <p:ext uri="{BB962C8B-B14F-4D97-AF65-F5344CB8AC3E}">
        <p14:creationId xmlns:p14="http://schemas.microsoft.com/office/powerpoint/2010/main" val="120082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Virginia Standards of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253622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3989E7-2745-AA44-BB53-59E9B063E6C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902824" y="1443660"/>
            <a:ext cx="10127727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Standard 1 </a:t>
            </a:r>
            <a:r>
              <a:rPr lang="en-US" dirty="0"/>
              <a:t>[10.a, b] Demonstrate skill attainment in one or more lifetime activities (a); Apply and demonstrate knowledge of how movement is created, directed, and stabilized in one or more lifetime activities (b). </a:t>
            </a:r>
          </a:p>
          <a:p>
            <a:r>
              <a:rPr lang="en-US" b="1" dirty="0"/>
              <a:t>Standard 1 </a:t>
            </a:r>
            <a:r>
              <a:rPr lang="en-US" dirty="0"/>
              <a:t>[11/12.a,b,c,] Demonstrate mastery in all basic skills and movement patterns required for the selected activity and the ability to use the skills with consistency in the appropriate setting (a);  </a:t>
            </a:r>
          </a:p>
          <a:p>
            <a:r>
              <a:rPr lang="en-US" b="1" dirty="0"/>
              <a:t>Standard 4 </a:t>
            </a:r>
            <a:r>
              <a:rPr lang="en-US" dirty="0"/>
              <a:t>[9.a,e,g] Identify and demonstrate proper etiquette, respect for others, integrity, and teamwork while engaging in a variety of activities (a); Apply communication skills and strategies that promote positive team/group dynamics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3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E878-B29A-AF4E-9385-E2FC4632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268876"/>
            <a:ext cx="9875520" cy="104978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Badminton Standards &amp; GLOs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283E-1B6D-174C-8FAA-B19F18911C62}"/>
              </a:ext>
            </a:extLst>
          </p:cNvPr>
          <p:cNvSpPr/>
          <p:nvPr/>
        </p:nvSpPr>
        <p:spPr>
          <a:xfrm>
            <a:off x="1646896" y="1318662"/>
            <a:ext cx="253622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ct val="100000"/>
            </a:pPr>
            <a:endParaRPr lang="en-US" sz="2400" i="1" dirty="0">
              <a:solidFill>
                <a:schemeClr val="dk1"/>
              </a:solidFill>
              <a:latin typeface="Arial Black"/>
              <a:ea typeface="Calibri"/>
              <a:cs typeface="Arial Black"/>
              <a:sym typeface="Calibri"/>
            </a:endParaRPr>
          </a:p>
          <a:p>
            <a:pPr lvl="0">
              <a:lnSpc>
                <a:spcPct val="80000"/>
              </a:lnSpc>
              <a:buSzPct val="100000"/>
            </a:pPr>
            <a:endParaRPr lang="en-US" sz="4400" dirty="0">
              <a:solidFill>
                <a:schemeClr val="dk1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3989E7-2745-AA44-BB53-59E9B063E6C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902824" y="1443660"/>
            <a:ext cx="1012772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Standard 1. Demonstrates competency in a variety of motor skills and movement patterns.</a:t>
            </a:r>
          </a:p>
          <a:p>
            <a:r>
              <a:rPr lang="en-US" dirty="0"/>
              <a:t>H1.L1&amp;2. Demonstrates competency and/or refines activity-specific movement skills in two or more lifetime activities (net/wall games) (L1).</a:t>
            </a:r>
          </a:p>
          <a:p>
            <a:pPr marL="0" indent="0">
              <a:buNone/>
            </a:pPr>
            <a:r>
              <a:rPr lang="en-US" b="1" dirty="0"/>
              <a:t>Standard 2. Applies knowledge of concepts, principles, strategies, and tactics related to movement and performance.</a:t>
            </a:r>
          </a:p>
          <a:p>
            <a:r>
              <a:rPr lang="en-US" dirty="0"/>
              <a:t>H1.L1&amp;2. Applies the terminology associated with exercise and participation in selected individual-performance activities, dance, net/wall games, target games, aquatics, and/or outdoor pursuits appropriately (L1).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919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5613</TotalTime>
  <Words>699</Words>
  <Application>Microsoft Macintosh PowerPoint</Application>
  <PresentationFormat>Widescreen</PresentationFormat>
  <Paragraphs>96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Raleway ExtraBold</vt:lpstr>
      <vt:lpstr>Office Theme</vt:lpstr>
      <vt:lpstr>Hampton, Va.  OPEN Secondary</vt:lpstr>
      <vt:lpstr>About Me….</vt:lpstr>
      <vt:lpstr>What Is OPEN?</vt:lpstr>
      <vt:lpstr>Academic Literacy</vt:lpstr>
      <vt:lpstr>Registration Video</vt:lpstr>
      <vt:lpstr>Instant Activities:</vt:lpstr>
      <vt:lpstr>RPS Relay</vt:lpstr>
      <vt:lpstr>Virginia Standards of Learning</vt:lpstr>
      <vt:lpstr>Badminton Standards &amp; GLOs</vt:lpstr>
      <vt:lpstr>Badminton Standards &amp; GLOs</vt:lpstr>
      <vt:lpstr>Plug &amp; Play Fitness</vt:lpstr>
      <vt:lpstr>Creative Mode Fitness HS</vt:lpstr>
      <vt:lpstr>Ultimate Frisbee</vt:lpstr>
      <vt:lpstr>Teambuilding Challenges/</vt:lpstr>
      <vt:lpstr>Roundnet/Spikeball</vt:lpstr>
      <vt:lpstr>Selfie-Spikes</vt:lpstr>
      <vt:lpstr>National Standards HS</vt:lpstr>
      <vt:lpstr>Depth of Knowledge:Selfie Spikes</vt:lpstr>
      <vt:lpstr>Assessments</vt:lpstr>
      <vt:lpstr>OPEN 8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Aaron Hart</dc:creator>
  <cp:lastModifiedBy>Charla Krahnke</cp:lastModifiedBy>
  <cp:revision>85</cp:revision>
  <dcterms:created xsi:type="dcterms:W3CDTF">2018-06-28T00:56:18Z</dcterms:created>
  <dcterms:modified xsi:type="dcterms:W3CDTF">2018-08-20T22:00:19Z</dcterms:modified>
</cp:coreProperties>
</file>