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4"/>
  </p:notesMasterIdLst>
  <p:sldIdLst>
    <p:sldId id="256" r:id="rId2"/>
    <p:sldId id="320" r:id="rId3"/>
    <p:sldId id="340" r:id="rId4"/>
    <p:sldId id="322" r:id="rId5"/>
    <p:sldId id="323" r:id="rId6"/>
    <p:sldId id="324" r:id="rId7"/>
    <p:sldId id="339" r:id="rId8"/>
    <p:sldId id="304" r:id="rId9"/>
    <p:sldId id="305" r:id="rId10"/>
    <p:sldId id="306" r:id="rId11"/>
    <p:sldId id="307" r:id="rId12"/>
    <p:sldId id="309" r:id="rId13"/>
    <p:sldId id="310" r:id="rId14"/>
    <p:sldId id="311" r:id="rId15"/>
    <p:sldId id="312" r:id="rId16"/>
    <p:sldId id="313" r:id="rId17"/>
    <p:sldId id="330" r:id="rId18"/>
    <p:sldId id="331" r:id="rId19"/>
    <p:sldId id="333" r:id="rId20"/>
    <p:sldId id="314" r:id="rId21"/>
    <p:sldId id="315" r:id="rId22"/>
    <p:sldId id="31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136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4FA4F-3CEC-524E-8089-E1AE7EC8DCCF}" type="datetimeFigureOut">
              <a:rPr lang="en-US" smtClean="0"/>
              <a:t>10/8/16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2A1AA-BDDE-C14A-ABE0-628A005DB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0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4F12-BF85-406C-9C19-14039F8F6CB5}" type="datetimeFigureOut">
              <a:rPr lang="en-US" smtClean="0"/>
              <a:t>10/8/16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5C2B-5F13-48B4-A765-813D328B2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4F12-BF85-406C-9C19-14039F8F6CB5}" type="datetimeFigureOut">
              <a:rPr lang="en-US" smtClean="0"/>
              <a:t>10/8/16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5C2B-5F13-48B4-A765-813D328B2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4F12-BF85-406C-9C19-14039F8F6CB5}" type="datetimeFigureOut">
              <a:rPr lang="en-US" smtClean="0"/>
              <a:t>10/8/16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5C2B-5F13-48B4-A765-813D328B2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4F12-BF85-406C-9C19-14039F8F6CB5}" type="datetimeFigureOut">
              <a:rPr lang="en-US" smtClean="0"/>
              <a:t>10/8/16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5C2B-5F13-48B4-A765-813D328B2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4F12-BF85-406C-9C19-14039F8F6CB5}" type="datetimeFigureOut">
              <a:rPr lang="en-US" smtClean="0"/>
              <a:t>10/8/16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5C2B-5F13-48B4-A765-813D328B2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4F12-BF85-406C-9C19-14039F8F6CB5}" type="datetimeFigureOut">
              <a:rPr lang="en-US" smtClean="0"/>
              <a:t>10/8/16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5C2B-5F13-48B4-A765-813D328B2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4F12-BF85-406C-9C19-14039F8F6CB5}" type="datetimeFigureOut">
              <a:rPr lang="en-US" smtClean="0"/>
              <a:t>10/8/16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5C2B-5F13-48B4-A765-813D328B2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4F12-BF85-406C-9C19-14039F8F6CB5}" type="datetimeFigureOut">
              <a:rPr lang="en-US" smtClean="0"/>
              <a:t>10/8/16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5C2B-5F13-48B4-A765-813D328B2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4F12-BF85-406C-9C19-14039F8F6CB5}" type="datetimeFigureOut">
              <a:rPr lang="en-US" smtClean="0"/>
              <a:t>10/8/16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5C2B-5F13-48B4-A765-813D328B2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4F12-BF85-406C-9C19-14039F8F6CB5}" type="datetimeFigureOut">
              <a:rPr lang="en-US" smtClean="0"/>
              <a:t>10/8/16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5C2B-5F13-48B4-A765-813D328B2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4F12-BF85-406C-9C19-14039F8F6CB5}" type="datetimeFigureOut">
              <a:rPr lang="en-US" smtClean="0"/>
              <a:t>10/8/16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985C2B-5F13-48B4-A765-813D328B2D8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464F12-BF85-406C-9C19-14039F8F6CB5}" type="datetimeFigureOut">
              <a:rPr lang="en-US" smtClean="0"/>
              <a:t>10/8/16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985C2B-5F13-48B4-A765-813D328B2D8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7848600" cy="4267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effectLst>
                  <a:outerShdw blurRad="38100" dist="25400" dir="5400000" algn="tl" rotWithShape="0">
                    <a:srgbClr val="FF0000">
                      <a:alpha val="43000"/>
                    </a:srgbClr>
                  </a:outerShdw>
                </a:effectLst>
                <a:latin typeface="+mj-lt"/>
              </a:rPr>
              <a:t>Charla </a:t>
            </a:r>
            <a:r>
              <a:rPr lang="en-US" sz="3600" dirty="0" err="1" smtClean="0">
                <a:effectLst>
                  <a:outerShdw blurRad="38100" dist="25400" dir="5400000" algn="tl" rotWithShape="0">
                    <a:srgbClr val="FF0000">
                      <a:alpha val="43000"/>
                    </a:srgbClr>
                  </a:outerShdw>
                </a:effectLst>
                <a:latin typeface="+mj-lt"/>
              </a:rPr>
              <a:t>Tedder</a:t>
            </a:r>
            <a:r>
              <a:rPr lang="en-US" sz="3600" dirty="0" smtClean="0">
                <a:effectLst>
                  <a:outerShdw blurRad="38100" dist="25400" dir="5400000" algn="tl" rotWithShape="0">
                    <a:srgbClr val="FF0000">
                      <a:alpha val="43000"/>
                    </a:srgbClr>
                  </a:outerShdw>
                </a:effectLst>
                <a:latin typeface="+mj-lt"/>
              </a:rPr>
              <a:t> Krahnke NBCT</a:t>
            </a:r>
          </a:p>
          <a:p>
            <a:pPr algn="ctr"/>
            <a:r>
              <a:rPr lang="en-US" sz="3600" dirty="0" smtClean="0">
                <a:effectLst>
                  <a:outerShdw blurRad="38100" dist="25400" dir="5400000" algn="tl" rotWithShape="0">
                    <a:srgbClr val="FF0000">
                      <a:alpha val="43000"/>
                    </a:srgbClr>
                  </a:outerShdw>
                </a:effectLst>
                <a:latin typeface="+mj-lt"/>
              </a:rPr>
              <a:t>National HS PE TOY 2013</a:t>
            </a:r>
          </a:p>
          <a:p>
            <a:pPr algn="ctr"/>
            <a:r>
              <a:rPr lang="en-US" sz="3600" dirty="0" smtClean="0">
                <a:effectLst>
                  <a:outerShdw blurRad="38100" dist="25400" dir="5400000" algn="tl" rotWithShape="0">
                    <a:srgbClr val="FF0000">
                      <a:alpha val="43000"/>
                    </a:srgbClr>
                  </a:outerShdw>
                </a:effectLst>
                <a:latin typeface="+mj-lt"/>
              </a:rPr>
              <a:t>Southern District TOY 2013</a:t>
            </a:r>
          </a:p>
          <a:p>
            <a:pPr algn="ctr"/>
            <a:r>
              <a:rPr lang="en-US" sz="3600" dirty="0" smtClean="0">
                <a:effectLst>
                  <a:outerShdw blurRad="38100" dist="25400" dir="5400000" algn="tl" rotWithShape="0">
                    <a:srgbClr val="FF0000">
                      <a:alpha val="43000"/>
                    </a:srgbClr>
                  </a:outerShdw>
                </a:effectLst>
                <a:latin typeface="+mj-lt"/>
              </a:rPr>
              <a:t>NCAAHPERD TOY 2013</a:t>
            </a:r>
          </a:p>
          <a:p>
            <a:pPr lvl="1"/>
            <a:r>
              <a:rPr lang="en-US" sz="3800" b="1" dirty="0" smtClean="0">
                <a:solidFill>
                  <a:srgbClr val="FF0000"/>
                </a:solidFill>
                <a:effectLst>
                  <a:outerShdw blurRad="38100" dist="25400" dir="5400000" algn="tl" rotWithShape="0">
                    <a:scrgbClr r="0" g="0" b="0">
                      <a:alpha val="43000"/>
                    </a:scrgbClr>
                  </a:outerShdw>
                </a:effectLst>
                <a:latin typeface="+mj-lt"/>
              </a:rPr>
              <a:t>US Games Presenters Network</a:t>
            </a:r>
          </a:p>
          <a:p>
            <a:pPr algn="ctr"/>
            <a:endParaRPr lang="en-US" sz="4000" b="1" dirty="0" smtClean="0">
              <a:effectLst>
                <a:outerShdw blurRad="38100" dist="25400" dir="5400000" algn="tl" rotWithShape="0">
                  <a:scrgbClr r="0" g="0" b="0">
                    <a:alpha val="43000"/>
                  </a:scrgbClr>
                </a:outerShdw>
              </a:effectLst>
            </a:endParaRPr>
          </a:p>
          <a:p>
            <a:endParaRPr lang="en-US" sz="4400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851648" cy="14478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Implementing Formative Assessments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31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001000" cy="40386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checklists contain more than 5 critical elements or cues, allow several repetitions.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Best used as formative assessments and giving feedback.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Should not be used as a grade.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685799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Checklists cont. 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775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924800" cy="37338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Gives teachers an opportunity to look at student skills in closed environment.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Students can self-evaluate using criteria.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Can be formative assessments.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Reliability and validity have been established for many published tests.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990599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Skill Tests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764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362200"/>
            <a:ext cx="8229600" cy="32766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teachers use them as warm up activities, then they are part of the instruction.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the teachers uses them as summative, it is suggested to administer the tests on tournament day. (Pulling a couple aside)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914399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Skill Tests cont.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598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620000" cy="4191000"/>
          </a:xfrm>
        </p:spPr>
        <p:txBody>
          <a:bodyPr rtlCol="0">
            <a:normAutofit/>
          </a:bodyPr>
          <a:lstStyle/>
          <a:p>
            <a:pPr algn="l" eaLnBrk="1" hangingPunct="1">
              <a:buFont typeface="Wingdings" pitchFamily="2" charset="2"/>
              <a:buChar char="Ø"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Criteria and Standards to Evaluate</a:t>
            </a:r>
          </a:p>
          <a:p>
            <a:pPr algn="l" eaLnBrk="1" hangingPunct="1">
              <a:defRPr/>
            </a:pPr>
            <a:endParaRPr lang="en-US" sz="1100" dirty="0" smtClean="0">
              <a:solidFill>
                <a:schemeClr val="tx1"/>
              </a:solidFill>
            </a:endParaRPr>
          </a:p>
          <a:p>
            <a:pPr algn="l" eaLnBrk="1" hangingPunct="1">
              <a:buFont typeface="Wingdings" pitchFamily="2" charset="2"/>
              <a:buChar char="Ø"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Steps in Designing a Rubric</a:t>
            </a:r>
          </a:p>
          <a:p>
            <a:pPr algn="l" eaLnBrk="1" hangingPunct="1">
              <a:buFont typeface="Wingdings" pitchFamily="2" charset="2"/>
              <a:buChar char="Ø"/>
              <a:defRPr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471488" indent="-471488" algn="l" eaLnBrk="1" hangingPunct="1">
              <a:buFont typeface="Wingdings" pitchFamily="2" charset="2"/>
              <a:buChar char="Ø"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Terminology Used in Observational Rubrics</a:t>
            </a:r>
          </a:p>
          <a:p>
            <a:pPr marL="471488" indent="-471488" algn="l" eaLnBrk="1" hangingPunct="1">
              <a:buFont typeface="Wingdings" pitchFamily="2" charset="2"/>
              <a:buChar char="Ø"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Develop a Rubric:  Volleyball Court Movement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6387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9906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Rubrics</a:t>
            </a:r>
          </a:p>
        </p:txBody>
      </p:sp>
    </p:spTree>
    <p:extLst>
      <p:ext uri="{BB962C8B-B14F-4D97-AF65-F5344CB8AC3E}">
        <p14:creationId xmlns:p14="http://schemas.microsoft.com/office/powerpoint/2010/main" val="166021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86000"/>
            <a:ext cx="8077200" cy="37338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Designed to look at learning after much instruction has occurred.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Rubrics are developed prior to instruction and given to students during instruction.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Performed analytically, provides a score for each component listed in criteria.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Performed holistically, single score overall.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478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Game Play/Culminating Assessments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05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8001000" cy="38862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Game play is an example of an authentic assessment.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Game play can measure learning in all three domains (psychomotor, cognitive, affective)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83819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Game Play cont. 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606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Peer Observation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Enables all students to participate in activities that are related to learning. </a:t>
            </a:r>
          </a:p>
          <a:p>
            <a:r>
              <a:rPr lang="en-US" dirty="0" smtClean="0"/>
              <a:t>Provide meaningful activities for students who are waiting to play due to lack of space.</a:t>
            </a:r>
          </a:p>
          <a:p>
            <a:r>
              <a:rPr lang="en-US" dirty="0" smtClean="0"/>
              <a:t>Reduces off-task behavior, disruptive behavior and increases the opportunity for learning. (</a:t>
            </a:r>
            <a:r>
              <a:rPr lang="en-US" dirty="0" err="1" smtClean="0"/>
              <a:t>Townsend,Mohr,Rairigh,Bulger</a:t>
            </a:r>
            <a:r>
              <a:rPr lang="en-US" dirty="0" smtClean="0"/>
              <a:t> 2003)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402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Examples of Summative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Arial Unicode MS" charset="0"/>
              </a:rPr>
              <a:t>Here a few of my favorite summative evaluation techniques.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Arial Unicode MS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Arial Unicode MS" charset="0"/>
              </a:rPr>
              <a:t>Test – we will save for another </a:t>
            </a:r>
            <a:r>
              <a:rPr lang="en-US" sz="2400" dirty="0" smtClean="0">
                <a:latin typeface="Arial Unicode MS" charset="0"/>
              </a:rPr>
              <a:t>day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Arial Unicode MS" charset="0"/>
              </a:rPr>
              <a:t>Skills Tests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Arial Unicode MS" charset="0"/>
              </a:rPr>
              <a:t>Class Projects</a:t>
            </a:r>
            <a:endParaRPr lang="en-US" sz="2400" dirty="0">
              <a:latin typeface="Arial Unicode MS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Arial Unicode MS" charset="0"/>
              </a:rPr>
              <a:t>Portfolios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 Unicode MS" charset="0"/>
              </a:rPr>
              <a:t>Product-Based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 Unicode MS" charset="0"/>
              </a:rPr>
              <a:t>Performance-Based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 Unicode MS" charset="0"/>
              </a:rPr>
              <a:t>Journals &amp; Learning Logs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 Unicode MS" charset="0"/>
              </a:rPr>
              <a:t>Quiz and Test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70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Georgia" charset="0"/>
              </a:rPr>
              <a:t>Reflective Thinking</a:t>
            </a:r>
            <a:endParaRPr lang="en-US" sz="4800" dirty="0">
              <a:solidFill>
                <a:srgbClr val="FF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Portfolios should include a reflection component. </a:t>
            </a:r>
          </a:p>
          <a:p>
            <a:r>
              <a:rPr lang="en-US" dirty="0"/>
              <a:t>Being a reflective thinker is a learned process. Students must actively engage in the thought process to become proficient at it.</a:t>
            </a:r>
          </a:p>
          <a:p>
            <a:r>
              <a:rPr lang="en-US" dirty="0"/>
              <a:t>This encourages self evaluation, the highest cognitive process.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109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Performance Based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Demonstrate lab techniques</a:t>
            </a:r>
          </a:p>
          <a:p>
            <a:r>
              <a:rPr lang="en-US" dirty="0"/>
              <a:t>Demonstrate observation skills in the field</a:t>
            </a:r>
          </a:p>
          <a:p>
            <a:r>
              <a:rPr lang="en-US" dirty="0"/>
              <a:t>Oral explanations of </a:t>
            </a:r>
            <a:r>
              <a:rPr lang="en-US" dirty="0" smtClean="0"/>
              <a:t>processes</a:t>
            </a:r>
            <a:endParaRPr lang="en-US" dirty="0"/>
          </a:p>
          <a:p>
            <a:r>
              <a:rPr lang="en-US" dirty="0"/>
              <a:t>Defend a scientific investigation procedure, demonstrating techniques and equipment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136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Formative Assessment</a:t>
            </a:r>
            <a:endParaRPr lang="en-US" sz="4800" dirty="0">
              <a:solidFill>
                <a:srgbClr val="FF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</a:rPr>
              <a:t>Formative Assessments are intertwined </a:t>
            </a:r>
            <a:r>
              <a:rPr lang="en-US" dirty="0">
                <a:latin typeface="+mj-lt"/>
              </a:rPr>
              <a:t>with your </a:t>
            </a:r>
            <a:r>
              <a:rPr lang="en-US" dirty="0" smtClean="0">
                <a:latin typeface="+mj-lt"/>
              </a:rPr>
              <a:t>teaching. (Continuous)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A way  to obtain </a:t>
            </a:r>
            <a:r>
              <a:rPr lang="en-US" dirty="0">
                <a:latin typeface="+mj-lt"/>
              </a:rPr>
              <a:t>knowledge about student performance- </a:t>
            </a:r>
          </a:p>
          <a:p>
            <a:r>
              <a:rPr lang="en-US" dirty="0">
                <a:latin typeface="+mj-lt"/>
              </a:rPr>
              <a:t>S</a:t>
            </a:r>
            <a:r>
              <a:rPr lang="en-US" dirty="0" smtClean="0">
                <a:latin typeface="+mj-lt"/>
              </a:rPr>
              <a:t>hould </a:t>
            </a:r>
            <a:r>
              <a:rPr lang="en-US" dirty="0">
                <a:latin typeface="+mj-lt"/>
              </a:rPr>
              <a:t>direct your teaching</a:t>
            </a:r>
          </a:p>
          <a:p>
            <a:r>
              <a:rPr lang="en-US" dirty="0">
                <a:latin typeface="+mj-lt"/>
              </a:rPr>
              <a:t>L</a:t>
            </a:r>
            <a:r>
              <a:rPr lang="en-US" dirty="0" smtClean="0">
                <a:latin typeface="+mj-lt"/>
              </a:rPr>
              <a:t>ets </a:t>
            </a:r>
            <a:r>
              <a:rPr lang="en-US" dirty="0">
                <a:latin typeface="+mj-lt"/>
              </a:rPr>
              <a:t>the </a:t>
            </a:r>
            <a:r>
              <a:rPr lang="en-US" dirty="0" smtClean="0">
                <a:latin typeface="+mj-lt"/>
              </a:rPr>
              <a:t>student  and teacher </a:t>
            </a:r>
            <a:r>
              <a:rPr lang="en-US" dirty="0">
                <a:latin typeface="+mj-lt"/>
              </a:rPr>
              <a:t>know how well they are grasping the material</a:t>
            </a:r>
          </a:p>
          <a:p>
            <a:r>
              <a:rPr lang="en-US" dirty="0">
                <a:solidFill>
                  <a:srgbClr val="FFFF00"/>
                </a:solidFill>
                <a:latin typeface="+mj-lt"/>
              </a:rPr>
              <a:t>Formative Assessment lets YOU identify the gaps between what is being taught and what is being learned.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332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/>
            </a:r>
            <a:br>
              <a:rPr lang="en-US" sz="4800" b="1" dirty="0" smtClean="0">
                <a:solidFill>
                  <a:srgbClr val="FF0000"/>
                </a:solidFill>
              </a:rPr>
            </a:br>
            <a:r>
              <a:rPr lang="en-US" sz="4800" b="1" dirty="0" smtClean="0">
                <a:solidFill>
                  <a:srgbClr val="FF0000"/>
                </a:solidFill>
              </a:rPr>
              <a:t>How To Implement Assessment</a:t>
            </a:r>
            <a:r>
              <a:rPr lang="en-US" sz="4800" dirty="0" smtClean="0">
                <a:solidFill>
                  <a:srgbClr val="FFC000"/>
                </a:solidFill>
              </a:rPr>
              <a:t>	</a:t>
            </a:r>
            <a:endParaRPr lang="en-US" sz="48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981200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Choose a sport that you know well and are comfortable teaching and assessing</a:t>
            </a:r>
          </a:p>
          <a:p>
            <a:r>
              <a:rPr lang="en-US" dirty="0" smtClean="0"/>
              <a:t>Start with a single class and a variety of assessments. </a:t>
            </a:r>
          </a:p>
          <a:p>
            <a:r>
              <a:rPr lang="en-US" dirty="0" smtClean="0"/>
              <a:t>Carefully select a few manageable assessment strategies to implement at first</a:t>
            </a:r>
          </a:p>
          <a:p>
            <a:r>
              <a:rPr lang="en-US" dirty="0" smtClean="0"/>
              <a:t>Introduce additional assessment strategies and use more classes as your students become accustomed to the initially selected strategies in the sport education seasons that follow. </a:t>
            </a:r>
          </a:p>
          <a:p>
            <a:r>
              <a:rPr lang="en-US" dirty="0" smtClean="0"/>
              <a:t>Video-recording allows the teacher to go back and view  the student in order to make a valid assessment.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487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Resources</a:t>
            </a:r>
            <a:endParaRPr lang="en-US" sz="4800" b="1" dirty="0">
              <a:solidFill>
                <a:srgbClr val="FF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i="1" dirty="0" err="1" smtClean="0"/>
              <a:t>PE.Metrics</a:t>
            </a:r>
            <a:r>
              <a:rPr lang="en-US" i="1" dirty="0" smtClean="0"/>
              <a:t> Assessing National Standards 1-6 in Secondary School (2011)</a:t>
            </a:r>
            <a:r>
              <a:rPr lang="en-US" dirty="0" smtClean="0"/>
              <a:t>National Association for Sport and Physical Education, Reston, Va. </a:t>
            </a:r>
          </a:p>
          <a:p>
            <a:pPr>
              <a:buNone/>
            </a:pPr>
            <a:r>
              <a:rPr lang="en-US" i="1" dirty="0" smtClean="0"/>
              <a:t>Pipeline Teaching Instructional Models in Standards-Based Physical Education. (2011) NASPE </a:t>
            </a:r>
            <a:r>
              <a:rPr lang="en-US" dirty="0" smtClean="0"/>
              <a:t>VA: Author</a:t>
            </a:r>
          </a:p>
          <a:p>
            <a:pPr>
              <a:buNone/>
            </a:pPr>
            <a:r>
              <a:rPr lang="en-US" dirty="0" smtClean="0"/>
              <a:t>Assessment Strategies Secondary Physical Education (2011) 2nd edition, NASPE, Reston, </a:t>
            </a:r>
            <a:r>
              <a:rPr lang="en-US" dirty="0" err="1" smtClean="0"/>
              <a:t>Va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Lund, </a:t>
            </a:r>
            <a:r>
              <a:rPr lang="en-US" dirty="0" err="1" smtClean="0"/>
              <a:t>Jacalyn</a:t>
            </a:r>
            <a:r>
              <a:rPr lang="en-US" dirty="0" smtClean="0"/>
              <a:t> </a:t>
            </a:r>
            <a:r>
              <a:rPr lang="en-US" dirty="0" err="1" smtClean="0"/>
              <a:t>Lea,PhD</a:t>
            </a:r>
            <a:r>
              <a:rPr lang="en-US" dirty="0" smtClean="0"/>
              <a:t>, Kirk, May </a:t>
            </a:r>
            <a:r>
              <a:rPr lang="en-US" dirty="0" err="1" smtClean="0"/>
              <a:t>Fortman</a:t>
            </a:r>
            <a:r>
              <a:rPr lang="en-US" dirty="0" smtClean="0"/>
              <a:t>, PhD (2010) </a:t>
            </a:r>
            <a:r>
              <a:rPr lang="en-US" i="1" dirty="0" smtClean="0"/>
              <a:t>Performance-Based Assessment for Middle and High School PE,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edition, Champaign, IL: Human Kinetics  </a:t>
            </a:r>
          </a:p>
          <a:p>
            <a:pPr>
              <a:buNone/>
            </a:pPr>
            <a:r>
              <a:rPr lang="en-US" dirty="0" err="1" smtClean="0"/>
              <a:t>Siedentop</a:t>
            </a:r>
            <a:r>
              <a:rPr lang="en-US" dirty="0" smtClean="0"/>
              <a:t>, D. (1994). </a:t>
            </a:r>
            <a:r>
              <a:rPr lang="en-US" i="1" dirty="0" smtClean="0"/>
              <a:t>Sport education: quality P.E. through positive sport experiences. </a:t>
            </a:r>
            <a:r>
              <a:rPr lang="en-US" dirty="0" smtClean="0"/>
              <a:t>Champaign, IL: Human Kinetics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590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27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Charla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Tedder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(Parker) Krahnke</a:t>
            </a:r>
          </a:p>
          <a:p>
            <a:pPr marL="0" indent="0" algn="ctr">
              <a:buNone/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Ocean Isle Beach, NC</a:t>
            </a:r>
          </a:p>
          <a:p>
            <a:pPr marL="0" indent="0" algn="ctr">
              <a:buNone/>
              <a:defRPr/>
            </a:pPr>
            <a:r>
              <a:rPr lang="en-US" sz="3600" b="1" dirty="0" err="1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charlaphysed@gmail.com</a:t>
            </a:r>
            <a:endParaRPr lang="en-US" sz="3600" b="1" dirty="0">
              <a:solidFill>
                <a:srgbClr val="FF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indent="0" algn="ctr">
              <a:buNone/>
              <a:defRPr/>
            </a:pPr>
            <a:r>
              <a:rPr lang="en-US" sz="3600" b="1" dirty="0" err="1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Charlaphysed.weebly.com</a:t>
            </a:r>
            <a:endParaRPr lang="en-US" sz="3600" b="1" dirty="0">
              <a:solidFill>
                <a:srgbClr val="FF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indent="0" algn="ctr">
              <a:buNone/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Twitter - @ncpe4life</a:t>
            </a:r>
          </a:p>
          <a:p>
            <a:pPr marL="0" indent="0" algn="ctr">
              <a:buNone/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919-270-9633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173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Lesson Assessments</a:t>
            </a:r>
            <a:endParaRPr lang="en-US" sz="4800" dirty="0">
              <a:solidFill>
                <a:srgbClr val="FF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latin typeface="+mj-lt"/>
              </a:rPr>
              <a:t>Determines whether students have reached the objective of the day. </a:t>
            </a:r>
            <a:endParaRPr lang="en-US" sz="3600" dirty="0" smtClean="0">
              <a:latin typeface="+mj-lt"/>
            </a:endParaRPr>
          </a:p>
          <a:p>
            <a:r>
              <a:rPr lang="en-US" sz="3600" dirty="0" smtClean="0">
                <a:latin typeface="+mj-lt"/>
              </a:rPr>
              <a:t>Results </a:t>
            </a:r>
            <a:r>
              <a:rPr lang="en-US" sz="3600" dirty="0">
                <a:latin typeface="+mj-lt"/>
              </a:rPr>
              <a:t>are used to decide what needs to be taught in the next lesson.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05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Just 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+mj-lt"/>
              </a:rPr>
              <a:t>The </a:t>
            </a:r>
            <a:r>
              <a:rPr lang="en-US" sz="3600" dirty="0">
                <a:latin typeface="+mj-lt"/>
              </a:rPr>
              <a:t>most common formative assessment we use because it is fast and easy.</a:t>
            </a:r>
          </a:p>
          <a:p>
            <a:pPr lvl="1"/>
            <a:r>
              <a:rPr lang="ja-JP" altLang="en-US" sz="3200" dirty="0">
                <a:latin typeface="+mj-lt"/>
              </a:rPr>
              <a:t>“</a:t>
            </a:r>
            <a:r>
              <a:rPr lang="en-US" sz="3200" dirty="0">
                <a:latin typeface="+mj-lt"/>
              </a:rPr>
              <a:t>does this make sense?</a:t>
            </a:r>
            <a:r>
              <a:rPr lang="ja-JP" altLang="en-US" sz="3200" dirty="0">
                <a:latin typeface="+mj-lt"/>
              </a:rPr>
              <a:t>”</a:t>
            </a:r>
            <a:endParaRPr lang="en-US" sz="3200" dirty="0">
              <a:latin typeface="+mj-lt"/>
            </a:endParaRPr>
          </a:p>
          <a:p>
            <a:pPr lvl="1"/>
            <a:r>
              <a:rPr lang="ja-JP" altLang="en-US" sz="3200" dirty="0">
                <a:latin typeface="+mj-lt"/>
              </a:rPr>
              <a:t>“</a:t>
            </a:r>
            <a:r>
              <a:rPr lang="en-US" sz="3200" dirty="0">
                <a:latin typeface="+mj-lt"/>
              </a:rPr>
              <a:t>did you all get that?</a:t>
            </a:r>
            <a:r>
              <a:rPr lang="ja-JP" altLang="en-US" sz="3200" dirty="0">
                <a:latin typeface="+mj-lt"/>
              </a:rPr>
              <a:t>”</a:t>
            </a:r>
            <a:endParaRPr lang="en-US" sz="3200" dirty="0">
              <a:latin typeface="+mj-lt"/>
            </a:endParaRPr>
          </a:p>
          <a:p>
            <a:pPr lvl="1"/>
            <a:r>
              <a:rPr lang="ja-JP" altLang="en-US" sz="3200" dirty="0">
                <a:latin typeface="+mj-lt"/>
              </a:rPr>
              <a:t>“</a:t>
            </a:r>
            <a:r>
              <a:rPr lang="en-US" sz="3200" dirty="0">
                <a:latin typeface="+mj-lt"/>
              </a:rPr>
              <a:t>is this clear?</a:t>
            </a:r>
            <a:r>
              <a:rPr lang="ja-JP" altLang="en-US" sz="3200" dirty="0">
                <a:latin typeface="+mj-lt"/>
              </a:rPr>
              <a:t>”</a:t>
            </a:r>
            <a:endParaRPr lang="en-US" sz="3200" dirty="0">
              <a:latin typeface="+mj-lt"/>
            </a:endParaRPr>
          </a:p>
          <a:p>
            <a:pPr marL="0" indent="0">
              <a:buNone/>
            </a:pP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7029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04088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The One Minute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r>
              <a:rPr lang="en-US" dirty="0"/>
              <a:t>Sixty seconds to answer a question</a:t>
            </a:r>
          </a:p>
          <a:p>
            <a:endParaRPr lang="en-US" dirty="0"/>
          </a:p>
          <a:p>
            <a:pPr lvl="1"/>
            <a:r>
              <a:rPr lang="en-US" dirty="0"/>
              <a:t>Most important thing today?</a:t>
            </a:r>
          </a:p>
          <a:p>
            <a:pPr lvl="1"/>
            <a:r>
              <a:rPr lang="en-US" dirty="0"/>
              <a:t>Most important question unanswered?</a:t>
            </a:r>
          </a:p>
          <a:p>
            <a:pPr lvl="1"/>
            <a:r>
              <a:rPr lang="en-US" dirty="0"/>
              <a:t>Why is this important?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401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The Toughest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was the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toughest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point about the lesson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What are you having trouble with?</a:t>
            </a:r>
          </a:p>
          <a:p>
            <a:endParaRPr lang="en-US" dirty="0" smtClean="0"/>
          </a:p>
          <a:p>
            <a:r>
              <a:rPr lang="en-US" sz="2800" dirty="0">
                <a:solidFill>
                  <a:srgbClr val="FF0000"/>
                </a:solidFill>
              </a:rPr>
              <a:t>One Sentence </a:t>
            </a:r>
            <a:r>
              <a:rPr lang="en-US" sz="2800" dirty="0" smtClean="0">
                <a:solidFill>
                  <a:srgbClr val="FF0000"/>
                </a:solidFill>
              </a:rPr>
              <a:t>Summary</a:t>
            </a:r>
          </a:p>
          <a:p>
            <a:r>
              <a:rPr lang="en-US" dirty="0"/>
              <a:t>How well can learners summarize the important points?</a:t>
            </a:r>
          </a:p>
          <a:p>
            <a:endParaRPr lang="en-US" dirty="0"/>
          </a:p>
          <a:p>
            <a:r>
              <a:rPr lang="en-US" dirty="0"/>
              <a:t> One long sentence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018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Summative Assessment</a:t>
            </a:r>
            <a:endParaRPr lang="en-US" sz="4800" dirty="0">
              <a:solidFill>
                <a:srgbClr val="FF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formal assessments are intended to </a:t>
            </a:r>
            <a:r>
              <a:rPr lang="en-US" dirty="0"/>
              <a:t>affect</a:t>
            </a:r>
          </a:p>
          <a:p>
            <a:pPr marL="0" indent="0">
              <a:buNone/>
            </a:pPr>
            <a:r>
              <a:rPr lang="en-US" dirty="0"/>
              <a:t>grading procedures</a:t>
            </a:r>
          </a:p>
          <a:p>
            <a:pPr>
              <a:lnSpc>
                <a:spcPct val="90000"/>
              </a:lnSpc>
            </a:pPr>
            <a:r>
              <a:rPr lang="en-US" dirty="0"/>
              <a:t>Summative </a:t>
            </a:r>
            <a:r>
              <a:rPr lang="en-US" dirty="0" smtClean="0"/>
              <a:t>Assessments usually happen </a:t>
            </a:r>
            <a:r>
              <a:rPr lang="en-US" dirty="0"/>
              <a:t>at the end of a unit, </a:t>
            </a:r>
            <a:r>
              <a:rPr lang="en-US" dirty="0" smtClean="0"/>
              <a:t>chapter or  class. </a:t>
            </a:r>
          </a:p>
          <a:p>
            <a:pPr>
              <a:lnSpc>
                <a:spcPct val="90000"/>
              </a:lnSpc>
            </a:pPr>
            <a:r>
              <a:rPr lang="en-US" dirty="0"/>
              <a:t>M</a:t>
            </a:r>
            <a:r>
              <a:rPr lang="en-US" dirty="0" smtClean="0"/>
              <a:t>easures </a:t>
            </a:r>
            <a:r>
              <a:rPr lang="en-US" dirty="0"/>
              <a:t>the students level of learning at that specific moment in time.</a:t>
            </a:r>
          </a:p>
          <a:p>
            <a:r>
              <a:rPr lang="en-US" dirty="0"/>
              <a:t>Helps teachers identify how much students have learned as a result of instruction.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629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227" dist="22987" dir="5400000" algn="tl">
                    <a:srgbClr val="000000">
                      <a:alpha val="43000"/>
                    </a:srgbClr>
                  </a:outerShdw>
                </a:effectLst>
              </a:rPr>
              <a:t>Affective Assessments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227" dist="22987" dir="5400000" algn="tl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Fair play</a:t>
            </a:r>
          </a:p>
          <a:p>
            <a:pPr marL="457200" indent="-457200"/>
            <a:r>
              <a:rPr lang="en-US" dirty="0" smtClean="0"/>
              <a:t>Concern for others</a:t>
            </a:r>
          </a:p>
          <a:p>
            <a:pPr marL="457200" indent="-457200"/>
            <a:r>
              <a:rPr lang="en-US" dirty="0" smtClean="0"/>
              <a:t>Positive disposition</a:t>
            </a:r>
          </a:p>
          <a:p>
            <a:pPr marL="457200" indent="-457200"/>
            <a:r>
              <a:rPr lang="en-US" dirty="0" smtClean="0"/>
              <a:t>Acceptance of others regardless of differences (levels of fitness, disabilities, race, gender)</a:t>
            </a:r>
          </a:p>
          <a:p>
            <a:pPr marL="457200" indent="-457200"/>
            <a:r>
              <a:rPr lang="en-US" dirty="0" smtClean="0"/>
              <a:t>Respect for others, cooperation, teamwork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359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382000" cy="60960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Used for observations: teacher, peer, self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Process for how a skill is performed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Teach students how to use checklists by looking at 1-2 critical elements.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Purpose is to improve a peers form.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Should only be used after a student has a sufficient idea of what good form is.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99059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Checklists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960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939</TotalTime>
  <Words>964</Words>
  <Application>Microsoft Macintosh PowerPoint</Application>
  <PresentationFormat>On-screen Show (4:3)</PresentationFormat>
  <Paragraphs>125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Implementing Formative Assessments</vt:lpstr>
      <vt:lpstr>Formative Assessment</vt:lpstr>
      <vt:lpstr>Lesson Assessments</vt:lpstr>
      <vt:lpstr>Just Ask</vt:lpstr>
      <vt:lpstr>The One Minute Paper</vt:lpstr>
      <vt:lpstr>The Toughest Point</vt:lpstr>
      <vt:lpstr>Summative Assessment</vt:lpstr>
      <vt:lpstr>Affective Assessments</vt:lpstr>
      <vt:lpstr>Checklists</vt:lpstr>
      <vt:lpstr>Checklists cont. </vt:lpstr>
      <vt:lpstr>Skill Tests</vt:lpstr>
      <vt:lpstr>Skill Tests cont. </vt:lpstr>
      <vt:lpstr>Rubrics</vt:lpstr>
      <vt:lpstr>Game Play/Culminating Assessments</vt:lpstr>
      <vt:lpstr>Game Play cont. </vt:lpstr>
      <vt:lpstr>Peer Observation</vt:lpstr>
      <vt:lpstr>Examples of Summative Assessment</vt:lpstr>
      <vt:lpstr>Reflective Thinking</vt:lpstr>
      <vt:lpstr>Performance Based Assessment</vt:lpstr>
      <vt:lpstr> How To Implement Assessment </vt:lpstr>
      <vt:lpstr>Resources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PE Institute 2013</dc:title>
  <dc:creator>Charla</dc:creator>
  <cp:lastModifiedBy>Charla Krahnke</cp:lastModifiedBy>
  <cp:revision>68</cp:revision>
  <dcterms:created xsi:type="dcterms:W3CDTF">2013-07-11T02:52:57Z</dcterms:created>
  <dcterms:modified xsi:type="dcterms:W3CDTF">2016-10-08T07:28:50Z</dcterms:modified>
</cp:coreProperties>
</file>