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304" r:id="rId2"/>
    <p:sldId id="259" r:id="rId3"/>
    <p:sldId id="305" r:id="rId4"/>
    <p:sldId id="306" r:id="rId5"/>
    <p:sldId id="307" r:id="rId6"/>
    <p:sldId id="260" r:id="rId7"/>
    <p:sldId id="261" r:id="rId8"/>
    <p:sldId id="262" r:id="rId9"/>
    <p:sldId id="263" r:id="rId10"/>
    <p:sldId id="264" r:id="rId11"/>
    <p:sldId id="270" r:id="rId12"/>
    <p:sldId id="272" r:id="rId13"/>
    <p:sldId id="273" r:id="rId14"/>
    <p:sldId id="274" r:id="rId15"/>
    <p:sldId id="275" r:id="rId16"/>
    <p:sldId id="276" r:id="rId17"/>
    <p:sldId id="277" r:id="rId18"/>
    <p:sldId id="309" r:id="rId19"/>
    <p:sldId id="311" r:id="rId20"/>
    <p:sldId id="313" r:id="rId21"/>
    <p:sldId id="310" r:id="rId22"/>
    <p:sldId id="312" r:id="rId23"/>
    <p:sldId id="278" r:id="rId24"/>
    <p:sldId id="279" r:id="rId25"/>
    <p:sldId id="281" r:id="rId26"/>
    <p:sldId id="282" r:id="rId27"/>
    <p:sldId id="283" r:id="rId28"/>
    <p:sldId id="284" r:id="rId29"/>
    <p:sldId id="308" r:id="rId30"/>
    <p:sldId id="301" r:id="rId31"/>
    <p:sldId id="302" r:id="rId32"/>
    <p:sldId id="30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E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1" autoAdjust="0"/>
    <p:restoredTop sz="92810" autoAdjust="0"/>
  </p:normalViewPr>
  <p:slideViewPr>
    <p:cSldViewPr>
      <p:cViewPr varScale="1">
        <p:scale>
          <a:sx n="119" d="100"/>
          <a:sy n="119" d="100"/>
        </p:scale>
        <p:origin x="1840" y="184"/>
      </p:cViewPr>
      <p:guideLst>
        <p:guide orient="horz" pos="2160"/>
        <p:guide pos="2880"/>
      </p:guideLst>
    </p:cSldViewPr>
  </p:slideViewPr>
  <p:outlineViewPr>
    <p:cViewPr>
      <p:scale>
        <a:sx n="33" d="100"/>
        <a:sy n="33" d="100"/>
      </p:scale>
      <p:origin x="60" y="1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D23927-8886-4A4C-889E-8606F245FE25}" type="datetimeFigureOut">
              <a:rPr lang="en-US" smtClean="0"/>
              <a:t>8/13/18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91508C-4A3E-449D-91C5-ACB06DF630A9}" type="slidenum">
              <a:rPr lang="en-US" smtClean="0"/>
              <a:t>‹#›</a:t>
            </a:fld>
            <a:endParaRPr lang="en-US"/>
          </a:p>
        </p:txBody>
      </p:sp>
    </p:spTree>
    <p:extLst>
      <p:ext uri="{BB962C8B-B14F-4D97-AF65-F5344CB8AC3E}">
        <p14:creationId xmlns:p14="http://schemas.microsoft.com/office/powerpoint/2010/main" val="972237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2CCD265-CB8E-4EE5-BE94-B326F6CF3639}" type="slidenum">
              <a:rPr lang="en-US" smtClean="0"/>
              <a:pPr/>
              <a:t>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a:t>The basic goal of Sport Education is to make the sport experiences in physical education more real for ALL students by developing competent, literate, and enthusiastic players of sport.</a:t>
            </a:r>
          </a:p>
          <a:p>
            <a:pPr eaLnBrk="1" hangingPunct="1"/>
            <a:endParaRPr lang="en-US"/>
          </a:p>
          <a:p>
            <a:pPr eaLnBrk="1" hangingPunct="1"/>
            <a:r>
              <a:rPr lang="en-US" b="1"/>
              <a:t>Competent:</a:t>
            </a:r>
            <a:r>
              <a:rPr lang="en-US"/>
              <a:t>  have sufficient skills to participate in games satisfactorily, and understand and use strategies appropriate to the game</a:t>
            </a:r>
          </a:p>
          <a:p>
            <a:pPr eaLnBrk="1" hangingPunct="1"/>
            <a:r>
              <a:rPr lang="en-US" b="1"/>
              <a:t>Literate:</a:t>
            </a:r>
            <a:r>
              <a:rPr lang="en-US"/>
              <a:t>  understand and value the rules, rituals and traditions of sport, and distinguish between good and bad sport practices, and more able to participate and be a more knowledgeable fan or spectator.</a:t>
            </a:r>
          </a:p>
          <a:p>
            <a:pPr eaLnBrk="1" hangingPunct="1"/>
            <a:r>
              <a:rPr lang="en-US" b="1"/>
              <a:t>Enthusiastic:</a:t>
            </a:r>
            <a:r>
              <a:rPr lang="en-US"/>
              <a:t>  participate and help maintain a positive and healthy sports culture within class, the school and the community, and become involved in sport and promoting it within the community.</a:t>
            </a:r>
          </a:p>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7BB2C76-D38C-46B8-A143-67948F8CF708}" type="slidenum">
              <a:rPr lang="en-US" smtClean="0"/>
              <a:pPr/>
              <a:t>15</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b="1" dirty="0"/>
              <a:t>Phase 4/Formal Competition typically lasts 3-4 days:</a:t>
            </a:r>
          </a:p>
          <a:p>
            <a:pPr eaLnBrk="1" hangingPunct="1"/>
            <a:br>
              <a:rPr lang="en-US" dirty="0"/>
            </a:br>
            <a:r>
              <a:rPr lang="en-US" dirty="0"/>
              <a:t>An overview of this phase:</a:t>
            </a:r>
          </a:p>
          <a:p>
            <a:pPr eaLnBrk="1" hangingPunct="1"/>
            <a:r>
              <a:rPr lang="en-US" dirty="0"/>
              <a:t>	</a:t>
            </a:r>
            <a:r>
              <a:rPr lang="en-US" b="1" dirty="0"/>
              <a:t>captain and/or coach led warm ups</a:t>
            </a:r>
          </a:p>
          <a:p>
            <a:pPr eaLnBrk="1" hangingPunct="1"/>
            <a:r>
              <a:rPr lang="en-US" b="1" dirty="0"/>
              <a:t>	coach-led “tactical” session on game play strategy</a:t>
            </a:r>
          </a:p>
          <a:p>
            <a:pPr eaLnBrk="1" hangingPunct="1"/>
            <a:r>
              <a:rPr lang="en-US" b="1" dirty="0"/>
              <a:t>	Formal scrimmage</a:t>
            </a:r>
          </a:p>
          <a:p>
            <a:pPr eaLnBrk="1" hangingPunct="1"/>
            <a:r>
              <a:rPr lang="en-US" b="1" dirty="0"/>
              <a:t>		how will it be scored</a:t>
            </a:r>
          </a:p>
          <a:p>
            <a:pPr eaLnBrk="1" hangingPunct="1"/>
            <a:r>
              <a:rPr lang="en-US" b="1" dirty="0"/>
              <a:t>		Assessment of individual/team performance</a:t>
            </a:r>
          </a:p>
          <a:p>
            <a:pPr eaLnBrk="1" hangingPunct="1"/>
            <a:endParaRPr lang="en-US" b="1" dirty="0"/>
          </a:p>
          <a:p>
            <a:pPr eaLnBrk="1" hangingPunct="1"/>
            <a:r>
              <a:rPr lang="en-US" dirty="0"/>
              <a:t>Important Considerations When Designing Competition Formats:</a:t>
            </a:r>
          </a:p>
          <a:p>
            <a:pPr lvl="1" eaLnBrk="1" hangingPunct="1"/>
            <a:r>
              <a:rPr lang="en-US" b="1" dirty="0"/>
              <a:t>Students get equal playing time and learn to play different positions</a:t>
            </a:r>
          </a:p>
          <a:p>
            <a:pPr lvl="1" eaLnBrk="1" hangingPunct="1"/>
            <a:r>
              <a:rPr lang="en-US" b="1" dirty="0"/>
              <a:t>Emphasis is on TEAM and team performance</a:t>
            </a:r>
          </a:p>
          <a:p>
            <a:pPr lvl="1" eaLnBrk="1" hangingPunct="1"/>
            <a:endParaRPr lang="en-US" b="1" dirty="0"/>
          </a:p>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1D3114D-6BA8-440E-9E64-159806AF1108}" type="slidenum">
              <a:rPr lang="en-US" smtClean="0"/>
              <a:pPr/>
              <a:t>16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b="1"/>
              <a:t>Phase 5 is the final day of the unit and includes awards and recognition of the team and season success.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BFAA3EE-1CFD-4AE3-A5B1-50F2CDE2CC92}" type="slidenum">
              <a:rPr lang="en-US" smtClean="0"/>
              <a:pPr/>
              <a:t>29</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2B9561D-EF90-481B-8DD5-BAED2EFCB6E0}" type="slidenum">
              <a:rPr lang="en-US" smtClean="0"/>
              <a:pPr/>
              <a:t>6</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a:t>Sport Education is simply a curricular model for implementation in elementary, middle and secondary school programs. </a:t>
            </a:r>
          </a:p>
          <a:p>
            <a:pPr eaLnBrk="1" hangingPunct="1"/>
            <a:r>
              <a:rPr lang="en-US" b="1" dirty="0"/>
              <a:t>Grade Level			Appropriate?			Adaptation</a:t>
            </a:r>
          </a:p>
          <a:p>
            <a:pPr eaLnBrk="1" hangingPunct="1"/>
            <a:r>
              <a:rPr lang="en-US" dirty="0"/>
              <a:t>K-3				?	</a:t>
            </a:r>
          </a:p>
          <a:p>
            <a:pPr eaLnBrk="1" hangingPunct="1"/>
            <a:r>
              <a:rPr lang="en-US" dirty="0"/>
              <a:t>Grades 4-5				YES					</a:t>
            </a:r>
            <a:r>
              <a:rPr lang="en-US" sz="900" dirty="0"/>
              <a:t>More teacher direction, less student roles</a:t>
            </a:r>
          </a:p>
          <a:p>
            <a:pPr eaLnBrk="1" hangingPunct="1"/>
            <a:r>
              <a:rPr lang="en-US" dirty="0"/>
              <a:t>Middle 				YES					</a:t>
            </a:r>
            <a:r>
              <a:rPr lang="en-US" sz="1000" dirty="0"/>
              <a:t>Modification of rules</a:t>
            </a:r>
          </a:p>
          <a:p>
            <a:pPr eaLnBrk="1" hangingPunct="1"/>
            <a:r>
              <a:rPr lang="en-US" dirty="0"/>
              <a:t>High				YES					None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E89ABB4-C864-44F6-93F6-E60769B72DA6}" type="slidenum">
              <a:rPr lang="en-US" smtClean="0"/>
              <a:pPr/>
              <a:t>7</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normAutofit fontScale="85000" lnSpcReduction="10000"/>
          </a:bodyPr>
          <a:lstStyle/>
          <a:p>
            <a:pPr eaLnBrk="1" hangingPunct="1"/>
            <a:r>
              <a:rPr lang="en-US" sz="2400" dirty="0"/>
              <a:t>Sport Education is NOT the same as sport. </a:t>
            </a:r>
          </a:p>
          <a:p>
            <a:pPr eaLnBrk="1" hangingPunct="1"/>
            <a:endParaRPr lang="en-US" sz="2400" dirty="0"/>
          </a:p>
          <a:p>
            <a:pPr eaLnBrk="1" hangingPunct="1"/>
            <a:r>
              <a:rPr lang="en-US" sz="2400" dirty="0"/>
              <a:t>	It requires equity of participation of opportunity by having:</a:t>
            </a:r>
          </a:p>
          <a:p>
            <a:pPr eaLnBrk="1" hangingPunct="1"/>
            <a:r>
              <a:rPr lang="en-US" sz="2400" dirty="0"/>
              <a:t>		</a:t>
            </a:r>
            <a:r>
              <a:rPr lang="en-US" sz="2400" b="1" dirty="0"/>
              <a:t>small sided teams</a:t>
            </a:r>
          </a:p>
          <a:p>
            <a:pPr eaLnBrk="1" hangingPunct="1"/>
            <a:r>
              <a:rPr lang="en-US" sz="2400" b="1" dirty="0"/>
              <a:t>		no elimination tournaments</a:t>
            </a:r>
          </a:p>
          <a:p>
            <a:pPr eaLnBrk="1" hangingPunct="1"/>
            <a:r>
              <a:rPr lang="en-US" sz="2400" b="1" dirty="0"/>
              <a:t>		emphasis on fair play and effort is as valuable an outcome as a result (win/loss)</a:t>
            </a:r>
          </a:p>
          <a:p>
            <a:pPr eaLnBrk="1" hangingPunct="1"/>
            <a:r>
              <a:rPr lang="en-US" sz="2400" b="1" dirty="0"/>
              <a:t>		celebration of success (record keeping, culminating event)</a:t>
            </a:r>
          </a:p>
          <a:p>
            <a:pPr eaLnBrk="1" hangingPunct="1"/>
            <a:endParaRPr lang="en-US" sz="2400" b="1" dirty="0"/>
          </a:p>
          <a:p>
            <a:pPr eaLnBrk="1" hangingPunct="1"/>
            <a:r>
              <a:rPr lang="en-US" sz="2400" dirty="0"/>
              <a:t>	Also, it teaches students different roles in sport </a:t>
            </a:r>
            <a:r>
              <a:rPr lang="en-US" sz="2400" b="1" dirty="0"/>
              <a:t>(coach, captain, referee, statistician, etc.)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F7AC1FA-8953-4283-94C5-A83D121AC6D7}" type="slidenum">
              <a:rPr lang="en-US" smtClean="0"/>
              <a:pPr/>
              <a:t>8</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b="1"/>
              <a:t>Due to the design of sport education, there is a changing role of the teacher who utilizes this approach:</a:t>
            </a:r>
          </a:p>
          <a:p>
            <a:pPr eaLnBrk="1" hangingPunct="1"/>
            <a:endParaRPr lang="en-US" b="1"/>
          </a:p>
          <a:p>
            <a:pPr eaLnBrk="1" hangingPunct="1"/>
            <a:r>
              <a:rPr lang="en-US" sz="1600"/>
              <a:t>The teacher takes on new planning requirements in that the majority of the </a:t>
            </a:r>
            <a:r>
              <a:rPr lang="en-US" sz="1600" b="1"/>
              <a:t>planning occurs before class to facilitate student coaching role.</a:t>
            </a:r>
          </a:p>
          <a:p>
            <a:pPr eaLnBrk="1" hangingPunct="1"/>
            <a:endParaRPr lang="en-US" sz="1600" b="1"/>
          </a:p>
          <a:p>
            <a:pPr eaLnBrk="1" hangingPunct="1"/>
            <a:r>
              <a:rPr lang="en-US" sz="1600"/>
              <a:t>The teachers move </a:t>
            </a:r>
            <a:r>
              <a:rPr lang="en-US" sz="1600" b="1"/>
              <a:t>off center stage, and the students take the lead</a:t>
            </a:r>
            <a:r>
              <a:rPr lang="en-US" sz="1600"/>
              <a:t>. Teachers that utilize the sport education model give up some of their “power”.</a:t>
            </a:r>
          </a:p>
          <a:p>
            <a:pPr eaLnBrk="1" hangingPunct="1"/>
            <a:endParaRPr lang="en-US" sz="1600"/>
          </a:p>
          <a:p>
            <a:pPr eaLnBrk="1" hangingPunct="1"/>
            <a:r>
              <a:rPr lang="en-US" sz="1600"/>
              <a:t>A large part of times is spent on </a:t>
            </a:r>
            <a:r>
              <a:rPr lang="en-US" sz="1600" b="1"/>
              <a:t>helping students assume responsibility…teachers help guide “players” and students to work together.</a:t>
            </a:r>
          </a:p>
          <a:p>
            <a:pPr eaLnBrk="1" hangingPunct="1"/>
            <a:endParaRPr lang="en-US" sz="1600"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7433ABD-CD68-4183-BFDA-0BC88640820F}" type="slidenum">
              <a:rPr lang="en-US" smtClean="0"/>
              <a:pPr/>
              <a:t>9</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b="1"/>
              <a:t>Additionally, the role of the student changes from traditional, multi-activity curricula as well.</a:t>
            </a:r>
          </a:p>
          <a:p>
            <a:pPr eaLnBrk="1" hangingPunct="1"/>
            <a:endParaRPr lang="en-US" b="1"/>
          </a:p>
          <a:p>
            <a:pPr eaLnBrk="1" hangingPunct="1"/>
            <a:r>
              <a:rPr lang="en-US"/>
              <a:t>Students must </a:t>
            </a:r>
            <a:r>
              <a:rPr lang="en-US" b="1"/>
              <a:t>engage actively in class.</a:t>
            </a:r>
          </a:p>
          <a:p>
            <a:pPr eaLnBrk="1" hangingPunct="1"/>
            <a:endParaRPr lang="en-US" b="1"/>
          </a:p>
          <a:p>
            <a:pPr eaLnBrk="1" hangingPunct="1"/>
            <a:r>
              <a:rPr lang="en-US"/>
              <a:t>They also must take responsibility for two things:  </a:t>
            </a:r>
            <a:r>
              <a:rPr lang="en-US" b="1"/>
              <a:t>their own behavior as well as responsibility for running the class.</a:t>
            </a:r>
          </a:p>
          <a:p>
            <a:pPr eaLnBrk="1" hangingPunct="1"/>
            <a:endParaRPr lang="en-US" b="1"/>
          </a:p>
          <a:p>
            <a:pPr eaLnBrk="1" hangingPunct="1"/>
            <a:r>
              <a:rPr lang="en-US"/>
              <a:t>Additionally, students exhibit </a:t>
            </a:r>
            <a:r>
              <a:rPr lang="en-US" b="1"/>
              <a:t>leadership, cooperation and accept  support from others and provide support to their teammates.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ADBE4E8-B02C-4AF1-B10C-FCD44C44A0E2}" type="slidenum">
              <a:rPr lang="en-US" smtClean="0"/>
              <a:pPr/>
              <a:t>11</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a:t>With regard to team selection, it is important to consider who will select the teams, how will the teams be chosen, what size teams do you want, how many teams, what roles will be used (you want to be sure each student on the team has a role), and how will absences effect team size.</a:t>
            </a:r>
          </a:p>
          <a:p>
            <a:pPr eaLnBrk="1" hangingPunct="1"/>
            <a:endParaRPr lang="en-US"/>
          </a:p>
          <a:p>
            <a:pPr eaLnBrk="1" hangingPunct="1"/>
            <a:r>
              <a:rPr lang="en-US"/>
              <a:t>An example I have used in the past 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BD14266-E29A-4491-ADA4-DD83391ABE1D}" type="slidenum">
              <a:rPr lang="en-US" smtClean="0"/>
              <a:pPr/>
              <a:t>12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a:t>There are a variety of roles that students can play within their teams. I will name a few, but you can be as creative as you want and design the roles around the needs for the particular sport you are teaching, the needs of the class based on personalities, etc….</a:t>
            </a:r>
          </a:p>
          <a:p>
            <a:pPr eaLnBrk="1" hangingPunct="1"/>
            <a:endParaRPr lang="en-US"/>
          </a:p>
          <a:p>
            <a:pPr eaLnBrk="1" hangingPunct="1"/>
            <a:r>
              <a:rPr lang="en-US" b="1"/>
              <a:t>Coach</a:t>
            </a:r>
          </a:p>
          <a:p>
            <a:pPr eaLnBrk="1" hangingPunct="1"/>
            <a:r>
              <a:rPr lang="en-US" b="1"/>
              <a:t>Captain</a:t>
            </a:r>
          </a:p>
          <a:p>
            <a:pPr eaLnBrk="1" hangingPunct="1"/>
            <a:r>
              <a:rPr lang="en-US" b="1"/>
              <a:t>Manager</a:t>
            </a:r>
          </a:p>
          <a:p>
            <a:pPr eaLnBrk="1" hangingPunct="1"/>
            <a:r>
              <a:rPr lang="en-US" b="1"/>
              <a:t>Fitness specialist</a:t>
            </a:r>
          </a:p>
          <a:p>
            <a:pPr eaLnBrk="1" hangingPunct="1"/>
            <a:r>
              <a:rPr lang="en-US" b="1"/>
              <a:t>Publicist</a:t>
            </a:r>
          </a:p>
          <a:p>
            <a:pPr eaLnBrk="1" hangingPunct="1"/>
            <a:r>
              <a:rPr lang="en-US" b="1"/>
              <a:t>Commentator</a:t>
            </a:r>
          </a:p>
          <a:p>
            <a:pPr eaLnBrk="1" hangingPunct="1"/>
            <a:r>
              <a:rPr lang="en-US" b="1"/>
              <a:t>Referee</a:t>
            </a:r>
          </a:p>
          <a:p>
            <a:pPr eaLnBrk="1" hangingPunct="1"/>
            <a:endParaRPr lang="en-US" b="1"/>
          </a:p>
          <a:p>
            <a:pPr eaLnBrk="1" hangingPunct="1"/>
            <a:r>
              <a:rPr lang="en-US" b="1"/>
              <a:t>You may also have specialist roles such as:</a:t>
            </a:r>
          </a:p>
          <a:p>
            <a:pPr eaLnBrk="1" hangingPunct="1"/>
            <a:r>
              <a:rPr lang="en-US" b="1"/>
              <a:t>	ball retriever (volleyball)</a:t>
            </a:r>
          </a:p>
          <a:p>
            <a:pPr eaLnBrk="1" hangingPunct="1"/>
            <a:r>
              <a:rPr lang="en-US" b="1"/>
              <a:t>	Down Marker (flag football)</a:t>
            </a:r>
          </a:p>
          <a:p>
            <a:pPr eaLnBrk="1" hangingPunct="1"/>
            <a:r>
              <a:rPr lang="en-US" b="1"/>
              <a:t>	Place Judge (track and field)</a:t>
            </a:r>
          </a:p>
          <a:p>
            <a:pPr eaLnBrk="1" hangingPunct="1"/>
            <a:endParaRPr lang="en-US"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0802540-9F4E-4EDE-8658-95FFBF1A3A18}" type="slidenum">
              <a:rPr lang="en-US" smtClean="0"/>
              <a:pPr/>
              <a:t>13</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a:t>Phase 2 is the </a:t>
            </a:r>
            <a:r>
              <a:rPr lang="en-US" b="1"/>
              <a:t>teacher directed phase</a:t>
            </a:r>
            <a:r>
              <a:rPr lang="en-US"/>
              <a:t>. There are some managerial considerations in this phase that are very important to the layout of the particular unit such as how is the equipment and space going to be organized to create practice areas for each team.</a:t>
            </a:r>
          </a:p>
          <a:p>
            <a:pPr eaLnBrk="1" hangingPunct="1"/>
            <a:endParaRPr lang="en-US"/>
          </a:p>
          <a:p>
            <a:pPr eaLnBrk="1" hangingPunct="1"/>
            <a:r>
              <a:rPr lang="en-US"/>
              <a:t>In the teacher-directed phase, </a:t>
            </a:r>
            <a:r>
              <a:rPr lang="en-US" b="1"/>
              <a:t>you are gradually introducing student responsibility</a:t>
            </a:r>
            <a:r>
              <a:rPr lang="en-US"/>
              <a:t>. An example is that after a day or two, you may have captains taking over warm-up</a:t>
            </a:r>
          </a:p>
          <a:p>
            <a:pPr eaLnBrk="1" hangingPunct="1"/>
            <a:endParaRPr lang="en-US"/>
          </a:p>
          <a:p>
            <a:pPr eaLnBrk="1" hangingPunct="1"/>
            <a:endParaRPr lang="en-US"/>
          </a:p>
          <a:p>
            <a:pPr eaLnBrk="1" hangingPunct="1"/>
            <a:r>
              <a:rPr lang="en-US"/>
              <a:t>In this phase, the teacher leads students through whole class instruction of critical skills</a:t>
            </a:r>
          </a:p>
          <a:p>
            <a:pPr lvl="1" eaLnBrk="1" hangingPunct="1"/>
            <a:r>
              <a:rPr lang="en-US"/>
              <a:t>Walk-through of how to communicate when coaching</a:t>
            </a:r>
          </a:p>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DFCB908-A826-4D33-8292-A7CAE680C80C}" type="slidenum">
              <a:rPr lang="en-US" smtClean="0"/>
              <a:pPr/>
              <a:t>14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b="1"/>
              <a:t>The pre-season phase is typically 4-5 lessons</a:t>
            </a:r>
            <a:r>
              <a:rPr lang="en-US"/>
              <a:t>. </a:t>
            </a:r>
          </a:p>
          <a:p>
            <a:pPr eaLnBrk="1" hangingPunct="1"/>
            <a:endParaRPr lang="en-US"/>
          </a:p>
          <a:p>
            <a:pPr eaLnBrk="1" hangingPunct="1"/>
            <a:r>
              <a:rPr lang="en-US"/>
              <a:t>Examples of what is occurring in this phase include:</a:t>
            </a:r>
          </a:p>
          <a:p>
            <a:pPr eaLnBrk="1" hangingPunct="1"/>
            <a:r>
              <a:rPr lang="en-US"/>
              <a:t>	</a:t>
            </a:r>
            <a:r>
              <a:rPr lang="en-US" b="1"/>
              <a:t>captains lead warm ups</a:t>
            </a:r>
          </a:p>
          <a:p>
            <a:pPr eaLnBrk="1" hangingPunct="1"/>
            <a:r>
              <a:rPr lang="en-US" b="1"/>
              <a:t>	Student coaches lead practice</a:t>
            </a:r>
          </a:p>
          <a:p>
            <a:pPr eaLnBrk="1" hangingPunct="1"/>
            <a:r>
              <a:rPr lang="en-US" b="1"/>
              <a:t>	Small-sided modified games which the referees call the games.</a:t>
            </a:r>
          </a:p>
          <a:p>
            <a:pPr eaLnBrk="1" hangingPunct="1"/>
            <a:endParaRPr lang="en-US" b="1"/>
          </a:p>
          <a:p>
            <a:pPr eaLnBrk="1" hangingPunct="1"/>
            <a:r>
              <a:rPr lang="en-US"/>
              <a:t>The Pre-Season phase is a great time to reinforce team affiliation:</a:t>
            </a:r>
          </a:p>
          <a:p>
            <a:pPr eaLnBrk="1" hangingPunct="1"/>
            <a:r>
              <a:rPr lang="en-US"/>
              <a:t>	</a:t>
            </a:r>
            <a:r>
              <a:rPr lang="en-US" b="1"/>
              <a:t>examples include:  Team uniforms, team posters, team philosophy, log team offensive and defensive plays, 	etc.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9758AAB2-1137-4278-9D3F-EB0E9078FFAC}" type="datetimeFigureOut">
              <a:rPr lang="en-US" smtClean="0"/>
              <a:t>8/13/18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0E9B58C-783E-4A2F-B143-A9BDC4E7946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58AAB2-1137-4278-9D3F-EB0E9078FFAC}" type="datetimeFigureOut">
              <a:rPr lang="en-US" smtClean="0"/>
              <a:t>8/13/18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9B58C-783E-4A2F-B143-A9BDC4E794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58AAB2-1137-4278-9D3F-EB0E9078FFAC}" type="datetimeFigureOut">
              <a:rPr lang="en-US" smtClean="0"/>
              <a:t>8/13/18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9B58C-783E-4A2F-B143-A9BDC4E7946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E9ABAE5-90C9-46A7-B3FD-50212F0D018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58AAB2-1137-4278-9D3F-EB0E9078FFAC}" type="datetimeFigureOut">
              <a:rPr lang="en-US" smtClean="0"/>
              <a:t>8/13/18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9B58C-783E-4A2F-B143-A9BDC4E7946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758AAB2-1137-4278-9D3F-EB0E9078FFAC}" type="datetimeFigureOut">
              <a:rPr lang="en-US" smtClean="0"/>
              <a:t>8/13/18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0E9B58C-783E-4A2F-B143-A9BDC4E7946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758AAB2-1137-4278-9D3F-EB0E9078FFAC}" type="datetimeFigureOut">
              <a:rPr lang="en-US" smtClean="0"/>
              <a:t>8/13/18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9B58C-783E-4A2F-B143-A9BDC4E794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758AAB2-1137-4278-9D3F-EB0E9078FFAC}" type="datetimeFigureOut">
              <a:rPr lang="en-US" smtClean="0"/>
              <a:t>8/13/18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E9B58C-783E-4A2F-B143-A9BDC4E794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758AAB2-1137-4278-9D3F-EB0E9078FFAC}" type="datetimeFigureOut">
              <a:rPr lang="en-US" smtClean="0"/>
              <a:t>8/13/18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E9B58C-783E-4A2F-B143-A9BDC4E794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8AAB2-1137-4278-9D3F-EB0E9078FFAC}" type="datetimeFigureOut">
              <a:rPr lang="en-US" smtClean="0"/>
              <a:t>8/13/18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E9B58C-783E-4A2F-B143-A9BDC4E794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758AAB2-1137-4278-9D3F-EB0E9078FFAC}" type="datetimeFigureOut">
              <a:rPr lang="en-US" smtClean="0"/>
              <a:t>8/13/18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9B58C-783E-4A2F-B143-A9BDC4E794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758AAB2-1137-4278-9D3F-EB0E9078FFAC}" type="datetimeFigureOut">
              <a:rPr lang="en-US" smtClean="0"/>
              <a:t>8/13/18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9B58C-783E-4A2F-B143-A9BDC4E7946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758AAB2-1137-4278-9D3F-EB0E9078FFAC}" type="datetimeFigureOut">
              <a:rPr lang="en-US" smtClean="0"/>
              <a:t>8/13/18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0E9B58C-783E-4A2F-B143-A9BDC4E7946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2971800"/>
          </a:xfrm>
        </p:spPr>
        <p:txBody>
          <a:bodyPr>
            <a:noAutofit/>
          </a:bodyPr>
          <a:lstStyle/>
          <a:p>
            <a:br>
              <a:rPr lang="en-US" sz="4800" dirty="0">
                <a:solidFill>
                  <a:srgbClr val="00B0F0"/>
                </a:solidFill>
              </a:rPr>
            </a:br>
            <a:r>
              <a:rPr lang="en-US" sz="5400" dirty="0">
                <a:solidFill>
                  <a:srgbClr val="FF0000"/>
                </a:solidFill>
              </a:rPr>
              <a:t>Sport Education: </a:t>
            </a:r>
            <a:br>
              <a:rPr lang="en-US" sz="5400" dirty="0">
                <a:solidFill>
                  <a:srgbClr val="FF0000"/>
                </a:solidFill>
              </a:rPr>
            </a:br>
            <a:r>
              <a:rPr lang="en-US" sz="5400" dirty="0">
                <a:solidFill>
                  <a:srgbClr val="FF0000"/>
                </a:solidFill>
              </a:rPr>
              <a:t>A Teaching Model That Never Grows Old!</a:t>
            </a:r>
            <a:endParaRPr lang="en-US" sz="5400" dirty="0">
              <a:solidFill>
                <a:srgbClr val="FFC000"/>
              </a:solidFill>
            </a:endParaRPr>
          </a:p>
        </p:txBody>
      </p:sp>
      <p:sp>
        <p:nvSpPr>
          <p:cNvPr id="3" name="Content Placeholder 2"/>
          <p:cNvSpPr>
            <a:spLocks noGrp="1"/>
          </p:cNvSpPr>
          <p:nvPr>
            <p:ph idx="1"/>
          </p:nvPr>
        </p:nvSpPr>
        <p:spPr>
          <a:xfrm>
            <a:off x="457200" y="3429000"/>
            <a:ext cx="8229600" cy="3124200"/>
          </a:xfrm>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marL="137160" indent="0" algn="ctr">
              <a:buNone/>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a:ln w="11430"/>
                <a:solidFill>
                  <a:srgbClr val="FFFF00"/>
                </a:solidFill>
                <a:effectLst>
                  <a:outerShdw blurRad="50800" dist="39000" dir="5460000" algn="tl">
                    <a:srgbClr val="000000">
                      <a:alpha val="38000"/>
                    </a:srgbClr>
                  </a:outerShdw>
                </a:effectLst>
              </a:rPr>
              <a:t>Charla </a:t>
            </a:r>
            <a:r>
              <a:rPr lang="en-US" b="1" dirty="0" err="1">
                <a:ln w="11430"/>
                <a:solidFill>
                  <a:srgbClr val="FFFF00"/>
                </a:solidFill>
                <a:effectLst>
                  <a:outerShdw blurRad="50800" dist="39000" dir="5460000" algn="tl">
                    <a:srgbClr val="000000">
                      <a:alpha val="38000"/>
                    </a:srgbClr>
                  </a:outerShdw>
                </a:effectLst>
              </a:rPr>
              <a:t>Tedder</a:t>
            </a:r>
            <a:r>
              <a:rPr lang="en-US" b="1" dirty="0">
                <a:ln w="11430"/>
                <a:solidFill>
                  <a:srgbClr val="FFFF00"/>
                </a:solidFill>
                <a:effectLst>
                  <a:outerShdw blurRad="50800" dist="39000" dir="5460000" algn="tl">
                    <a:srgbClr val="000000">
                      <a:alpha val="38000"/>
                    </a:srgbClr>
                  </a:outerShdw>
                </a:effectLst>
              </a:rPr>
              <a:t> (Parker) Krahnke</a:t>
            </a:r>
          </a:p>
          <a:p>
            <a:pPr marL="137160" indent="0" algn="ctr">
              <a:buNone/>
            </a:pPr>
            <a:r>
              <a:rPr lang="en-US" b="1" dirty="0">
                <a:ln w="11430"/>
                <a:solidFill>
                  <a:srgbClr val="FFFF00"/>
                </a:solidFill>
                <a:effectLst>
                  <a:outerShdw blurRad="50800" dist="39000" dir="5460000" algn="tl">
                    <a:srgbClr val="000000">
                      <a:alpha val="38000"/>
                    </a:srgbClr>
                  </a:outerShdw>
                </a:effectLst>
              </a:rPr>
              <a:t>National HS PE TOY 2013</a:t>
            </a:r>
          </a:p>
          <a:p>
            <a:pPr marL="137160" indent="0" algn="ctr">
              <a:buNone/>
            </a:pPr>
            <a:r>
              <a:rPr lang="en-US" b="1" dirty="0">
                <a:ln w="11430"/>
                <a:solidFill>
                  <a:srgbClr val="FFFF00"/>
                </a:solidFill>
                <a:effectLst>
                  <a:outerShdw blurRad="50800" dist="39000" dir="5460000" algn="tl">
                    <a:srgbClr val="000000">
                      <a:alpha val="38000"/>
                    </a:srgbClr>
                  </a:outerShdw>
                </a:effectLst>
              </a:rPr>
              <a:t>Southern District 2013</a:t>
            </a:r>
          </a:p>
          <a:p>
            <a:pPr marL="137160" indent="0" algn="ctr">
              <a:buNone/>
            </a:pPr>
            <a:r>
              <a:rPr lang="en-US" b="1" dirty="0">
                <a:ln w="11430"/>
                <a:solidFill>
                  <a:srgbClr val="FFFF00"/>
                </a:solidFill>
                <a:effectLst>
                  <a:outerShdw blurRad="50800" dist="39000" dir="5460000" algn="tl">
                    <a:srgbClr val="000000">
                      <a:alpha val="38000"/>
                    </a:srgbClr>
                  </a:outerShdw>
                </a:effectLst>
              </a:rPr>
              <a:t>NCAAHPERD-SM 2013</a:t>
            </a:r>
          </a:p>
          <a:p>
            <a:pPr marL="137160" indent="0" algn="ctr">
              <a:buNone/>
            </a:pPr>
            <a:r>
              <a:rPr lang="en-US" sz="3200" b="1" dirty="0">
                <a:ln w="11430"/>
                <a:solidFill>
                  <a:srgbClr val="FF0000"/>
                </a:solidFill>
                <a:effectLst>
                  <a:outerShdw blurRad="50800" dist="39000" dir="5460000" algn="tl">
                    <a:srgbClr val="000000">
                      <a:alpha val="38000"/>
                    </a:srgbClr>
                  </a:outerShdw>
                </a:effectLst>
              </a:rPr>
              <a:t>US Games Presenters Network</a:t>
            </a:r>
          </a:p>
          <a:p>
            <a:pPr marL="137160" indent="0" algn="ctr">
              <a:buNone/>
            </a:pPr>
            <a:r>
              <a:rPr lang="en-US" sz="3200" b="1" dirty="0">
                <a:ln w="11430"/>
                <a:solidFill>
                  <a:srgbClr val="FF0000"/>
                </a:solidFill>
                <a:effectLst>
                  <a:outerShdw blurRad="50800" dist="39000" dir="5460000" algn="tl">
                    <a:srgbClr val="000000">
                      <a:alpha val="38000"/>
                    </a:srgbClr>
                  </a:outerShdw>
                </a:effectLst>
              </a:rPr>
              <a:t>OPEN National Trainer</a:t>
            </a:r>
          </a:p>
        </p:txBody>
      </p:sp>
    </p:spTree>
    <p:extLst>
      <p:ext uri="{BB962C8B-B14F-4D97-AF65-F5344CB8AC3E}">
        <p14:creationId xmlns:p14="http://schemas.microsoft.com/office/powerpoint/2010/main" val="2327324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5400" b="1" dirty="0">
                <a:solidFill>
                  <a:srgbClr val="FF0000"/>
                </a:solidFill>
              </a:rPr>
              <a:t>Features of Sport Education:</a:t>
            </a:r>
          </a:p>
        </p:txBody>
      </p:sp>
      <p:sp>
        <p:nvSpPr>
          <p:cNvPr id="3" name="Content Placeholder 2"/>
          <p:cNvSpPr>
            <a:spLocks noGrp="1"/>
          </p:cNvSpPr>
          <p:nvPr>
            <p:ph sz="quarter" idx="1"/>
          </p:nvPr>
        </p:nvSpPr>
        <p:spPr/>
        <p:txBody>
          <a:bodyPr/>
          <a:lstStyle/>
          <a:p>
            <a:pPr>
              <a:buFont typeface="Wingdings" charset="2"/>
              <a:buChar char="v"/>
              <a:defRPr/>
            </a:pPr>
            <a:r>
              <a:rPr lang="en-US" dirty="0"/>
              <a:t>Seasons (&gt;15 secondary, 10-12 elementary)</a:t>
            </a:r>
          </a:p>
          <a:p>
            <a:pPr>
              <a:buFont typeface="Arial"/>
              <a:buChar char="•"/>
              <a:defRPr/>
            </a:pPr>
            <a:r>
              <a:rPr lang="en-US" dirty="0"/>
              <a:t>More time for strategic gameplay </a:t>
            </a:r>
          </a:p>
          <a:p>
            <a:pPr>
              <a:buFont typeface="Wingdings" charset="2"/>
              <a:buChar char="v"/>
              <a:defRPr/>
            </a:pPr>
            <a:r>
              <a:rPr lang="en-US" dirty="0"/>
              <a:t>Team Affiliation: roles, posters</a:t>
            </a:r>
          </a:p>
          <a:p>
            <a:pPr>
              <a:buFont typeface="Wingdings" charset="2"/>
              <a:buChar char="v"/>
              <a:defRPr/>
            </a:pPr>
            <a:r>
              <a:rPr lang="en-US" dirty="0"/>
              <a:t>Formal Competition: Team round robin</a:t>
            </a:r>
          </a:p>
          <a:p>
            <a:pPr>
              <a:buFont typeface="Wingdings" charset="2"/>
              <a:buChar char="v"/>
              <a:defRPr/>
            </a:pPr>
            <a:r>
              <a:rPr lang="en-US" dirty="0"/>
              <a:t>Culminating Event: Season championship</a:t>
            </a:r>
          </a:p>
          <a:p>
            <a:pPr>
              <a:buFont typeface="Arial"/>
              <a:buChar char="•"/>
              <a:defRPr/>
            </a:pPr>
            <a:r>
              <a:rPr lang="en-US" dirty="0"/>
              <a:t>Involve all participants</a:t>
            </a:r>
          </a:p>
          <a:p>
            <a:pPr>
              <a:buFont typeface="Wingdings" charset="2"/>
              <a:buChar char="v"/>
              <a:defRPr/>
            </a:pPr>
            <a:r>
              <a:rPr lang="en-US" dirty="0"/>
              <a:t>Record Keeping: Shot charts, stats</a:t>
            </a:r>
          </a:p>
          <a:p>
            <a:pPr>
              <a:buFont typeface="Wingdings" charset="2"/>
              <a:buChar char="v"/>
              <a:defRPr/>
            </a:pPr>
            <a:r>
              <a:rPr lang="en-US" dirty="0"/>
              <a:t>Festivity: Awards</a:t>
            </a:r>
          </a:p>
          <a:p>
            <a:pPr>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n-US" sz="5400" b="1" dirty="0">
                <a:solidFill>
                  <a:srgbClr val="FF0000"/>
                </a:solidFill>
              </a:rPr>
              <a:t>Phase 1: Team selection</a:t>
            </a:r>
          </a:p>
        </p:txBody>
      </p:sp>
      <p:sp>
        <p:nvSpPr>
          <p:cNvPr id="17411" name="Rectangle 3"/>
          <p:cNvSpPr>
            <a:spLocks noGrp="1" noChangeArrowheads="1"/>
          </p:cNvSpPr>
          <p:nvPr>
            <p:ph sz="quarter" idx="1"/>
          </p:nvPr>
        </p:nvSpPr>
        <p:spPr/>
        <p:txBody>
          <a:bodyPr/>
          <a:lstStyle/>
          <a:p>
            <a:pPr eaLnBrk="1" hangingPunct="1">
              <a:buFont typeface="Wingdings" charset="2"/>
              <a:buChar char="v"/>
            </a:pPr>
            <a:r>
              <a:rPr lang="en-US" sz="3200" dirty="0"/>
              <a:t>Who will select teams? Teacher? Coach?</a:t>
            </a:r>
          </a:p>
          <a:p>
            <a:pPr eaLnBrk="1" hangingPunct="1">
              <a:buFont typeface="Wingdings" charset="2"/>
              <a:buChar char="v"/>
            </a:pPr>
            <a:r>
              <a:rPr lang="en-US" sz="3200" dirty="0"/>
              <a:t>How will they be chosen? Captain made, Draft, Team Shake?</a:t>
            </a:r>
          </a:p>
          <a:p>
            <a:pPr eaLnBrk="1" hangingPunct="1">
              <a:buFont typeface="Wingdings" charset="2"/>
              <a:buChar char="v"/>
            </a:pPr>
            <a:r>
              <a:rPr lang="en-US" sz="3200" dirty="0"/>
              <a:t>What size teams? How many teams?</a:t>
            </a:r>
          </a:p>
          <a:p>
            <a:pPr eaLnBrk="1" hangingPunct="1">
              <a:buFont typeface="Wingdings" charset="2"/>
              <a:buChar char="v"/>
            </a:pPr>
            <a:r>
              <a:rPr lang="en-US" sz="3200" dirty="0"/>
              <a:t>Teams made by skill level,  interest, attitude, attendance and gender. </a:t>
            </a:r>
          </a:p>
          <a:p>
            <a:pPr eaLnBrk="1" hangingPunct="1">
              <a:buFont typeface="Wingdings" charset="2"/>
              <a:buChar char="v"/>
            </a:pPr>
            <a:r>
              <a:rPr lang="en-US" sz="3200" dirty="0"/>
              <a:t>What effect will absences have?</a:t>
            </a:r>
          </a:p>
          <a:p>
            <a:pPr eaLnBrk="1" hangingPunct="1">
              <a:buFont typeface="Wingdings" charset="2"/>
              <a:buChar char="v"/>
            </a:pPr>
            <a:r>
              <a:rPr lang="en-US" sz="3200" dirty="0"/>
              <a:t>What roles will be used?</a:t>
            </a:r>
          </a:p>
          <a:p>
            <a:pPr eaLnBrk="1" hangingPunct="1">
              <a:buFont typeface="Wingdings" pitchFamily="2" charset="2"/>
              <a:buNone/>
            </a:pPr>
            <a:endParaRPr lang="en-US" dirty="0"/>
          </a:p>
          <a:p>
            <a:pPr eaLnBrk="1" hangingPunct="1"/>
            <a:endParaRPr lang="en-US" dirty="0"/>
          </a:p>
          <a:p>
            <a:pPr eaLnBrk="1" hangingPunct="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sz="5400" b="1" dirty="0">
                <a:solidFill>
                  <a:srgbClr val="FF0000"/>
                </a:solidFill>
              </a:rPr>
              <a:t>Team Roles</a:t>
            </a:r>
          </a:p>
        </p:txBody>
      </p:sp>
      <p:sp>
        <p:nvSpPr>
          <p:cNvPr id="13315" name="Rectangle 3"/>
          <p:cNvSpPr>
            <a:spLocks noGrp="1" noChangeArrowheads="1"/>
          </p:cNvSpPr>
          <p:nvPr>
            <p:ph sz="half" idx="1"/>
          </p:nvPr>
        </p:nvSpPr>
        <p:spPr/>
        <p:txBody>
          <a:bodyPr/>
          <a:lstStyle/>
          <a:p>
            <a:pPr eaLnBrk="1" hangingPunct="1">
              <a:lnSpc>
                <a:spcPct val="90000"/>
              </a:lnSpc>
              <a:buFont typeface="Wingdings" charset="2"/>
              <a:buChar char="v"/>
            </a:pPr>
            <a:r>
              <a:rPr lang="en-US" dirty="0"/>
              <a:t>Coach</a:t>
            </a:r>
          </a:p>
          <a:p>
            <a:pPr eaLnBrk="1" hangingPunct="1">
              <a:lnSpc>
                <a:spcPct val="90000"/>
              </a:lnSpc>
              <a:buFont typeface="Wingdings" charset="2"/>
              <a:buChar char="v"/>
            </a:pPr>
            <a:r>
              <a:rPr lang="en-US" dirty="0"/>
              <a:t>Captain</a:t>
            </a:r>
          </a:p>
          <a:p>
            <a:pPr eaLnBrk="1" hangingPunct="1">
              <a:lnSpc>
                <a:spcPct val="90000"/>
              </a:lnSpc>
              <a:buFont typeface="Wingdings" charset="2"/>
              <a:buChar char="v"/>
            </a:pPr>
            <a:r>
              <a:rPr lang="en-US" dirty="0"/>
              <a:t>Manager</a:t>
            </a:r>
          </a:p>
          <a:p>
            <a:pPr eaLnBrk="1" hangingPunct="1">
              <a:lnSpc>
                <a:spcPct val="90000"/>
              </a:lnSpc>
              <a:buFont typeface="Wingdings" charset="2"/>
              <a:buChar char="v"/>
            </a:pPr>
            <a:r>
              <a:rPr lang="en-US" dirty="0"/>
              <a:t>Exercise specialist</a:t>
            </a:r>
          </a:p>
          <a:p>
            <a:pPr eaLnBrk="1" hangingPunct="1">
              <a:lnSpc>
                <a:spcPct val="90000"/>
              </a:lnSpc>
              <a:buFont typeface="Wingdings" charset="2"/>
              <a:buChar char="v"/>
            </a:pPr>
            <a:r>
              <a:rPr lang="en-US" dirty="0"/>
              <a:t>Publicist</a:t>
            </a:r>
          </a:p>
          <a:p>
            <a:pPr eaLnBrk="1" hangingPunct="1">
              <a:lnSpc>
                <a:spcPct val="90000"/>
              </a:lnSpc>
              <a:buFont typeface="Wingdings" charset="2"/>
              <a:buChar char="v"/>
            </a:pPr>
            <a:r>
              <a:rPr lang="en-US" dirty="0"/>
              <a:t>Commentator</a:t>
            </a:r>
          </a:p>
          <a:p>
            <a:pPr eaLnBrk="1" hangingPunct="1">
              <a:lnSpc>
                <a:spcPct val="90000"/>
              </a:lnSpc>
              <a:buFont typeface="Wingdings" charset="2"/>
              <a:buChar char="v"/>
            </a:pPr>
            <a:r>
              <a:rPr lang="en-US" dirty="0"/>
              <a:t>Referee</a:t>
            </a:r>
          </a:p>
          <a:p>
            <a:pPr eaLnBrk="1" hangingPunct="1">
              <a:lnSpc>
                <a:spcPct val="90000"/>
              </a:lnSpc>
              <a:buFont typeface="Wingdings" charset="2"/>
              <a:buChar char="v"/>
            </a:pPr>
            <a:r>
              <a:rPr lang="en-US" dirty="0"/>
              <a:t>Motivator</a:t>
            </a:r>
          </a:p>
          <a:p>
            <a:pPr eaLnBrk="1" hangingPunct="1">
              <a:lnSpc>
                <a:spcPct val="90000"/>
              </a:lnSpc>
              <a:buFont typeface="Wingdings" charset="2"/>
              <a:buChar char="v"/>
            </a:pPr>
            <a:r>
              <a:rPr lang="en-US" dirty="0"/>
              <a:t>Sports Council</a:t>
            </a:r>
          </a:p>
        </p:txBody>
      </p:sp>
      <p:sp>
        <p:nvSpPr>
          <p:cNvPr id="13316" name="Rectangle 4"/>
          <p:cNvSpPr>
            <a:spLocks noGrp="1" noChangeArrowheads="1"/>
          </p:cNvSpPr>
          <p:nvPr>
            <p:ph sz="half" idx="2"/>
          </p:nvPr>
        </p:nvSpPr>
        <p:spPr/>
        <p:txBody>
          <a:bodyPr/>
          <a:lstStyle/>
          <a:p>
            <a:pPr eaLnBrk="1" hangingPunct="1">
              <a:lnSpc>
                <a:spcPct val="90000"/>
              </a:lnSpc>
              <a:buFont typeface="Wingdings" charset="2"/>
              <a:buChar char="v"/>
            </a:pPr>
            <a:r>
              <a:rPr lang="en-US" dirty="0"/>
              <a:t>Safety Manager, </a:t>
            </a:r>
          </a:p>
          <a:p>
            <a:pPr eaLnBrk="1" hangingPunct="1">
              <a:lnSpc>
                <a:spcPct val="90000"/>
              </a:lnSpc>
              <a:buFont typeface="Wingdings" pitchFamily="2" charset="2"/>
              <a:buNone/>
            </a:pPr>
            <a:r>
              <a:rPr lang="en-US" dirty="0"/>
              <a:t>	ball retriever (volleyball)</a:t>
            </a:r>
          </a:p>
          <a:p>
            <a:pPr eaLnBrk="1" hangingPunct="1">
              <a:lnSpc>
                <a:spcPct val="90000"/>
              </a:lnSpc>
              <a:buFont typeface="Wingdings" pitchFamily="2" charset="2"/>
              <a:buNone/>
            </a:pPr>
            <a:r>
              <a:rPr lang="en-US" dirty="0"/>
              <a:t>	Down Marker (flag football)</a:t>
            </a:r>
          </a:p>
          <a:p>
            <a:pPr eaLnBrk="1" hangingPunct="1">
              <a:lnSpc>
                <a:spcPct val="90000"/>
              </a:lnSpc>
              <a:buFont typeface="Wingdings" pitchFamily="2" charset="2"/>
              <a:buNone/>
            </a:pPr>
            <a:r>
              <a:rPr lang="en-US" dirty="0"/>
              <a:t>	Place Judge (track and field), Videographer, Trainer, First Aid, Timer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sz="5400" b="1" dirty="0">
                <a:solidFill>
                  <a:srgbClr val="FF0000"/>
                </a:solidFill>
              </a:rPr>
              <a:t>Phase 2: Teacher-directed</a:t>
            </a:r>
          </a:p>
        </p:txBody>
      </p:sp>
      <p:sp>
        <p:nvSpPr>
          <p:cNvPr id="18435" name="Rectangle 3"/>
          <p:cNvSpPr>
            <a:spLocks noGrp="1" noChangeArrowheads="1"/>
          </p:cNvSpPr>
          <p:nvPr>
            <p:ph sz="quarter" idx="1"/>
          </p:nvPr>
        </p:nvSpPr>
        <p:spPr>
          <a:xfrm>
            <a:off x="457200" y="1981200"/>
            <a:ext cx="8229600" cy="4267200"/>
          </a:xfrm>
        </p:spPr>
        <p:txBody>
          <a:bodyPr/>
          <a:lstStyle/>
          <a:p>
            <a:pPr eaLnBrk="1" hangingPunct="1">
              <a:lnSpc>
                <a:spcPct val="90000"/>
              </a:lnSpc>
            </a:pPr>
            <a:r>
              <a:rPr lang="en-US" dirty="0"/>
              <a:t>How is equipment, space going to be organized?</a:t>
            </a:r>
          </a:p>
          <a:p>
            <a:pPr eaLnBrk="1" hangingPunct="1">
              <a:lnSpc>
                <a:spcPct val="90000"/>
              </a:lnSpc>
            </a:pPr>
            <a:r>
              <a:rPr lang="en-US" dirty="0"/>
              <a:t>As students enter the gym, they should be provided with procedures for the day. (Folders, notebooks</a:t>
            </a:r>
            <a:r>
              <a:rPr lang="mr-IN" dirty="0"/>
              <a:t>…</a:t>
            </a:r>
            <a:r>
              <a:rPr lang="en-US" dirty="0"/>
              <a:t>)</a:t>
            </a:r>
          </a:p>
          <a:p>
            <a:pPr eaLnBrk="1" hangingPunct="1">
              <a:lnSpc>
                <a:spcPct val="90000"/>
              </a:lnSpc>
            </a:pPr>
            <a:r>
              <a:rPr lang="en-US" dirty="0"/>
              <a:t>Gradually introduce student responsibility</a:t>
            </a:r>
          </a:p>
          <a:p>
            <a:pPr lvl="1" eaLnBrk="1" hangingPunct="1">
              <a:lnSpc>
                <a:spcPct val="90000"/>
              </a:lnSpc>
              <a:buFont typeface="Wingdings" charset="2"/>
              <a:buChar char="v"/>
            </a:pPr>
            <a:r>
              <a:rPr lang="en-US" dirty="0"/>
              <a:t>Captains and fitness specialist taking warm-up</a:t>
            </a:r>
          </a:p>
          <a:p>
            <a:pPr eaLnBrk="1" hangingPunct="1">
              <a:lnSpc>
                <a:spcPct val="90000"/>
              </a:lnSpc>
            </a:pPr>
            <a:r>
              <a:rPr lang="en-US" dirty="0"/>
              <a:t>Teacher leads students through whole class instruction of critical skills</a:t>
            </a:r>
          </a:p>
          <a:p>
            <a:pPr lvl="1">
              <a:lnSpc>
                <a:spcPct val="90000"/>
              </a:lnSpc>
              <a:buFont typeface="Wingdings" charset="2"/>
              <a:buChar char="v"/>
            </a:pPr>
            <a:r>
              <a:rPr lang="en-US" sz="2800" dirty="0"/>
              <a:t>Walk-through of how to communicate when coaching</a:t>
            </a:r>
          </a:p>
          <a:p>
            <a:pPr eaLnBrk="1" hangingPunct="1">
              <a:lnSpc>
                <a:spcPct val="90000"/>
              </a:lnSpc>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en-US" sz="5400" b="1" dirty="0">
                <a:solidFill>
                  <a:srgbClr val="FF0000"/>
                </a:solidFill>
              </a:rPr>
              <a:t>Phase 3: Pre-season phase</a:t>
            </a:r>
          </a:p>
        </p:txBody>
      </p:sp>
      <p:sp>
        <p:nvSpPr>
          <p:cNvPr id="19459" name="Rectangle 3"/>
          <p:cNvSpPr>
            <a:spLocks noGrp="1" noChangeArrowheads="1"/>
          </p:cNvSpPr>
          <p:nvPr>
            <p:ph sz="quarter" idx="1"/>
          </p:nvPr>
        </p:nvSpPr>
        <p:spPr/>
        <p:txBody>
          <a:bodyPr/>
          <a:lstStyle/>
          <a:p>
            <a:pPr eaLnBrk="1" hangingPunct="1"/>
            <a:r>
              <a:rPr lang="en-US" dirty="0"/>
              <a:t>Captain led warm-up</a:t>
            </a:r>
          </a:p>
          <a:p>
            <a:pPr eaLnBrk="1" hangingPunct="1"/>
            <a:r>
              <a:rPr lang="en-US" dirty="0"/>
              <a:t>Student coach-led practice</a:t>
            </a:r>
          </a:p>
          <a:p>
            <a:pPr eaLnBrk="1" hangingPunct="1"/>
            <a:r>
              <a:rPr lang="en-US" dirty="0"/>
              <a:t>Small-sided Modified games</a:t>
            </a:r>
          </a:p>
          <a:p>
            <a:pPr lvl="1" eaLnBrk="1" hangingPunct="1">
              <a:buFont typeface="Wingdings" charset="2"/>
              <a:buChar char="v"/>
            </a:pPr>
            <a:r>
              <a:rPr lang="en-US" dirty="0"/>
              <a:t>Training for referees</a:t>
            </a:r>
          </a:p>
          <a:p>
            <a:pPr lvl="1" eaLnBrk="1" hangingPunct="1">
              <a:buFont typeface="Wingdings" charset="2"/>
              <a:buChar char="v"/>
            </a:pPr>
            <a:r>
              <a:rPr lang="en-US" dirty="0"/>
              <a:t>Training for statisticians</a:t>
            </a:r>
          </a:p>
          <a:p>
            <a:pPr lvl="1" eaLnBrk="1" hangingPunct="1">
              <a:buFont typeface="Wingdings" pitchFamily="2" charset="2"/>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274638"/>
            <a:ext cx="8534400" cy="1143000"/>
          </a:xfrm>
        </p:spPr>
        <p:txBody>
          <a:bodyPr>
            <a:normAutofit/>
          </a:bodyPr>
          <a:lstStyle/>
          <a:p>
            <a:pPr eaLnBrk="1" hangingPunct="1"/>
            <a:r>
              <a:rPr lang="en-US" sz="4800" b="1" dirty="0">
                <a:solidFill>
                  <a:srgbClr val="FF0000"/>
                </a:solidFill>
              </a:rPr>
              <a:t>Phase 4: Formal competition</a:t>
            </a:r>
          </a:p>
        </p:txBody>
      </p:sp>
      <p:sp>
        <p:nvSpPr>
          <p:cNvPr id="20483" name="Rectangle 3"/>
          <p:cNvSpPr>
            <a:spLocks noGrp="1" noChangeArrowheads="1"/>
          </p:cNvSpPr>
          <p:nvPr>
            <p:ph sz="quarter" idx="1"/>
          </p:nvPr>
        </p:nvSpPr>
        <p:spPr/>
        <p:txBody>
          <a:bodyPr>
            <a:normAutofit fontScale="92500" lnSpcReduction="20000"/>
          </a:bodyPr>
          <a:lstStyle/>
          <a:p>
            <a:pPr eaLnBrk="1" hangingPunct="1">
              <a:lnSpc>
                <a:spcPct val="90000"/>
              </a:lnSpc>
            </a:pPr>
            <a:r>
              <a:rPr lang="en-US" sz="3200" dirty="0"/>
              <a:t>Captain and/or coach led warm-up</a:t>
            </a:r>
          </a:p>
          <a:p>
            <a:pPr eaLnBrk="1" hangingPunct="1">
              <a:lnSpc>
                <a:spcPct val="90000"/>
              </a:lnSpc>
            </a:pPr>
            <a:r>
              <a:rPr lang="en-US" sz="3200" dirty="0"/>
              <a:t>Coach-led “tactical” session on game-play strategy</a:t>
            </a:r>
          </a:p>
          <a:p>
            <a:pPr eaLnBrk="1" hangingPunct="1">
              <a:lnSpc>
                <a:spcPct val="90000"/>
              </a:lnSpc>
            </a:pPr>
            <a:r>
              <a:rPr lang="en-US" sz="3200" dirty="0"/>
              <a:t>Formal scrimmage</a:t>
            </a:r>
          </a:p>
          <a:p>
            <a:pPr lvl="1" eaLnBrk="1" hangingPunct="1">
              <a:lnSpc>
                <a:spcPct val="90000"/>
              </a:lnSpc>
              <a:buFont typeface="Wingdings" charset="2"/>
              <a:buChar char="v"/>
            </a:pPr>
            <a:r>
              <a:rPr lang="en-US" sz="3200" dirty="0"/>
              <a:t>How will it be scored?</a:t>
            </a:r>
          </a:p>
          <a:p>
            <a:pPr lvl="1" eaLnBrk="1" hangingPunct="1">
              <a:lnSpc>
                <a:spcPct val="90000"/>
              </a:lnSpc>
              <a:buFont typeface="Wingdings" charset="2"/>
              <a:buChar char="v"/>
            </a:pPr>
            <a:r>
              <a:rPr lang="en-US" sz="3200" dirty="0"/>
              <a:t>Assessment of individual/team performance</a:t>
            </a:r>
          </a:p>
          <a:p>
            <a:pPr eaLnBrk="1" hangingPunct="1">
              <a:lnSpc>
                <a:spcPct val="90000"/>
              </a:lnSpc>
            </a:pPr>
            <a:r>
              <a:rPr lang="en-US" sz="3200" dirty="0"/>
              <a:t>Important Considerations When Designing Competition Formats:</a:t>
            </a:r>
          </a:p>
          <a:p>
            <a:pPr lvl="1" eaLnBrk="1" hangingPunct="1">
              <a:lnSpc>
                <a:spcPct val="90000"/>
              </a:lnSpc>
              <a:buFont typeface="Wingdings" charset="2"/>
              <a:buChar char="v"/>
            </a:pPr>
            <a:r>
              <a:rPr lang="en-US" sz="3200" dirty="0"/>
              <a:t>Students get equal playing time and learn to play different positions</a:t>
            </a:r>
          </a:p>
          <a:p>
            <a:pPr lvl="1" eaLnBrk="1" hangingPunct="1">
              <a:lnSpc>
                <a:spcPct val="90000"/>
              </a:lnSpc>
              <a:buFont typeface="Wingdings" charset="2"/>
              <a:buChar char="v"/>
            </a:pPr>
            <a:r>
              <a:rPr lang="en-US" sz="3200" dirty="0"/>
              <a:t>Emphasis is on TEAM and team performance</a:t>
            </a:r>
          </a:p>
          <a:p>
            <a:pPr lvl="1" eaLnBrk="1" hangingPunct="1">
              <a:lnSpc>
                <a:spcPct val="90000"/>
              </a:lnSpc>
              <a:buNone/>
            </a:pPr>
            <a:endParaRPr lang="en-US" sz="4300" b="1" dirty="0"/>
          </a:p>
          <a:p>
            <a:pPr lvl="1" eaLnBrk="1" hangingPunct="1">
              <a:lnSpc>
                <a:spcPct val="90000"/>
              </a:lnSpc>
              <a:buFont typeface="Wingdings" pitchFamily="2" charset="2"/>
              <a:buNone/>
            </a:pP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sz="5400" b="1" dirty="0">
                <a:solidFill>
                  <a:srgbClr val="FF0000"/>
                </a:solidFill>
              </a:rPr>
              <a:t>Phase 5: Culminating Event</a:t>
            </a:r>
          </a:p>
        </p:txBody>
      </p:sp>
      <p:sp>
        <p:nvSpPr>
          <p:cNvPr id="21507" name="Rectangle 3"/>
          <p:cNvSpPr>
            <a:spLocks noGrp="1" noChangeArrowheads="1"/>
          </p:cNvSpPr>
          <p:nvPr>
            <p:ph type="body" sz="half" idx="1"/>
          </p:nvPr>
        </p:nvSpPr>
        <p:spPr>
          <a:xfrm>
            <a:off x="457200" y="2590800"/>
            <a:ext cx="4038600" cy="3886200"/>
          </a:xfrm>
        </p:spPr>
        <p:txBody>
          <a:bodyPr/>
          <a:lstStyle/>
          <a:p>
            <a:pPr eaLnBrk="1" hangingPunct="1"/>
            <a:r>
              <a:rPr lang="en-US" sz="3200" dirty="0"/>
              <a:t>Awards and recognition of team and season success.</a:t>
            </a:r>
          </a:p>
          <a:p>
            <a:pPr eaLnBrk="1" hangingPunct="1"/>
            <a:r>
              <a:rPr lang="en-US" sz="3200" dirty="0"/>
              <a:t>Choice of type of celebration. </a:t>
            </a:r>
          </a:p>
          <a:p>
            <a:pPr eaLnBrk="1" hangingPunct="1">
              <a:buFont typeface="Wingdings" pitchFamily="2" charset="2"/>
              <a:buNone/>
            </a:pPr>
            <a:endParaRPr lang="en-US" sz="2800" dirty="0"/>
          </a:p>
          <a:p>
            <a:pPr eaLnBrk="1" hangingPunct="1"/>
            <a:endParaRPr lang="en-US" sz="2800" dirty="0"/>
          </a:p>
          <a:p>
            <a:pPr algn="ctr" eaLnBrk="1" hangingPunct="1">
              <a:buFont typeface="Wingdings" pitchFamily="2" charset="2"/>
              <a:buNone/>
            </a:pPr>
            <a:endParaRPr lang="en-US" sz="2800" dirty="0"/>
          </a:p>
        </p:txBody>
      </p:sp>
      <p:pic>
        <p:nvPicPr>
          <p:cNvPr id="1029" name="Picture 5" descr="C:\Users\Charla\AppData\Local\Microsoft\Windows\Temporary Internet Files\Content.IE5\LSXGQ4KV\MC9001678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00048">
            <a:off x="4953000" y="2477198"/>
            <a:ext cx="3276600" cy="330446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r>
              <a:rPr lang="en-US" sz="4800" b="1" dirty="0">
                <a:solidFill>
                  <a:srgbClr val="FF0000"/>
                </a:solidFill>
              </a:rPr>
              <a:t>Sport Education Conclusions</a:t>
            </a:r>
          </a:p>
        </p:txBody>
      </p:sp>
      <p:sp>
        <p:nvSpPr>
          <p:cNvPr id="22531" name="Rectangle 3"/>
          <p:cNvSpPr>
            <a:spLocks noGrp="1" noChangeArrowheads="1"/>
          </p:cNvSpPr>
          <p:nvPr>
            <p:ph sz="quarter" idx="1"/>
          </p:nvPr>
        </p:nvSpPr>
        <p:spPr/>
        <p:txBody>
          <a:bodyPr/>
          <a:lstStyle/>
          <a:p>
            <a:pPr eaLnBrk="1" hangingPunct="1">
              <a:buFont typeface="Wingdings" charset="2"/>
              <a:buChar char="v"/>
            </a:pPr>
            <a:r>
              <a:rPr lang="en-US" sz="3200" dirty="0"/>
              <a:t>Students participate in the way they choose.  </a:t>
            </a:r>
          </a:p>
          <a:p>
            <a:pPr eaLnBrk="1" hangingPunct="1">
              <a:buFont typeface="Wingdings" charset="2"/>
              <a:buChar char="v"/>
            </a:pPr>
            <a:r>
              <a:rPr lang="en-US" sz="3200" dirty="0"/>
              <a:t>Students love this curricular approach, therefore more participation. </a:t>
            </a:r>
          </a:p>
          <a:p>
            <a:pPr eaLnBrk="1" hangingPunct="1">
              <a:buFont typeface="Wingdings" charset="2"/>
              <a:buChar char="v"/>
            </a:pPr>
            <a:r>
              <a:rPr lang="en-US" sz="3200" dirty="0"/>
              <a:t>Get to know fellow classmates. </a:t>
            </a:r>
          </a:p>
          <a:p>
            <a:pPr eaLnBrk="1" hangingPunct="1">
              <a:buFont typeface="Wingdings" charset="2"/>
              <a:buChar char="v"/>
            </a:pPr>
            <a:r>
              <a:rPr lang="en-US" sz="3200" dirty="0"/>
              <a:t>Knowledge and skills of a sport improve. </a:t>
            </a:r>
          </a:p>
          <a:p>
            <a:pPr eaLnBrk="1" hangingPunct="1">
              <a:buFont typeface="Wingdings" charset="2"/>
              <a:buChar char="v"/>
            </a:pPr>
            <a:r>
              <a:rPr lang="en-US" sz="3200" dirty="0"/>
              <a:t>Attendance improves. Students do not want to let their team down by being absent. Look forward to daily activities. </a:t>
            </a:r>
          </a:p>
          <a:p>
            <a:pPr eaLnBrk="1" hangingPunct="1"/>
            <a:endParaRPr lang="en-US" dirty="0"/>
          </a:p>
          <a:p>
            <a:pPr eaLnBrk="1" hangingPunct="1"/>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FF0000"/>
                </a:solidFill>
              </a:rPr>
              <a:t>Elementary Sport Education</a:t>
            </a:r>
            <a:endParaRPr lang="en-US" dirty="0"/>
          </a:p>
        </p:txBody>
      </p:sp>
      <p:sp>
        <p:nvSpPr>
          <p:cNvPr id="3" name="Content Placeholder 2"/>
          <p:cNvSpPr>
            <a:spLocks noGrp="1"/>
          </p:cNvSpPr>
          <p:nvPr>
            <p:ph idx="1"/>
          </p:nvPr>
        </p:nvSpPr>
        <p:spPr/>
        <p:txBody>
          <a:bodyPr/>
          <a:lstStyle/>
          <a:p>
            <a:pPr>
              <a:buFont typeface="Wingdings" charset="2"/>
              <a:buChar char="v"/>
            </a:pPr>
            <a:r>
              <a:rPr lang="en-US" dirty="0"/>
              <a:t>Same team all year/Teacher picked/Home base</a:t>
            </a:r>
          </a:p>
          <a:p>
            <a:pPr>
              <a:buFont typeface="Wingdings" charset="2"/>
              <a:buChar char="v"/>
            </a:pPr>
            <a:r>
              <a:rPr lang="en-US" dirty="0"/>
              <a:t> </a:t>
            </a:r>
            <a:r>
              <a:rPr lang="en-US" dirty="0" err="1"/>
              <a:t>Teamshake</a:t>
            </a:r>
            <a:r>
              <a:rPr lang="en-US" dirty="0"/>
              <a:t> app or Teammates</a:t>
            </a:r>
          </a:p>
          <a:p>
            <a:pPr>
              <a:buFont typeface="Wingdings" charset="2"/>
              <a:buChar char="v"/>
            </a:pPr>
            <a:r>
              <a:rPr lang="en-US" dirty="0"/>
              <a:t>Three teams 8-10 on a team</a:t>
            </a:r>
          </a:p>
          <a:p>
            <a:pPr>
              <a:buFont typeface="Wingdings" charset="2"/>
              <a:buChar char="v"/>
            </a:pPr>
            <a:r>
              <a:rPr lang="en-US" dirty="0"/>
              <a:t>Small-sided games for all activities</a:t>
            </a:r>
          </a:p>
          <a:p>
            <a:pPr>
              <a:buFont typeface="Wingdings" charset="2"/>
              <a:buChar char="v"/>
            </a:pPr>
            <a:r>
              <a:rPr lang="en-US" dirty="0"/>
              <a:t>No more than 4 playing from team</a:t>
            </a:r>
          </a:p>
          <a:p>
            <a:pPr>
              <a:buFont typeface="Wingdings" charset="2"/>
              <a:buChar char="v"/>
            </a:pPr>
            <a:r>
              <a:rPr lang="en-US" dirty="0"/>
              <a:t>Less time for games, less duties</a:t>
            </a:r>
          </a:p>
          <a:p>
            <a:pPr>
              <a:buFont typeface="Wingdings" charset="2"/>
              <a:buChar char="v"/>
            </a:pPr>
            <a:r>
              <a:rPr lang="en-US" dirty="0"/>
              <a:t>30 minute classes 10-14 lessons</a:t>
            </a:r>
          </a:p>
          <a:p>
            <a:pPr>
              <a:buFont typeface="Wingdings" charset="2"/>
              <a:buChar char="v"/>
            </a:pPr>
            <a:r>
              <a:rPr lang="en-US" dirty="0"/>
              <a:t>45 minute classes 8-12 lessons</a:t>
            </a:r>
          </a:p>
          <a:p>
            <a:pPr>
              <a:buFont typeface="Wingdings" charset="2"/>
              <a:buChar char="v"/>
            </a:pPr>
            <a:r>
              <a:rPr lang="en-US" dirty="0"/>
              <a:t>Teach routines for class, Start with fitness </a:t>
            </a:r>
          </a:p>
          <a:p>
            <a:pPr>
              <a:buFont typeface="Wingdings" charset="2"/>
              <a:buChar char="v"/>
            </a:pPr>
            <a:endParaRPr lang="en-US" dirty="0"/>
          </a:p>
        </p:txBody>
      </p:sp>
    </p:spTree>
    <p:extLst>
      <p:ext uri="{BB962C8B-B14F-4D97-AF65-F5344CB8AC3E}">
        <p14:creationId xmlns:p14="http://schemas.microsoft.com/office/powerpoint/2010/main" val="1923771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B9F55-F3B8-1A4C-A52B-A91DCF433718}"/>
              </a:ext>
            </a:extLst>
          </p:cNvPr>
          <p:cNvSpPr>
            <a:spLocks noGrp="1"/>
          </p:cNvSpPr>
          <p:nvPr>
            <p:ph type="title"/>
          </p:nvPr>
        </p:nvSpPr>
        <p:spPr/>
        <p:txBody>
          <a:bodyPr/>
          <a:lstStyle/>
          <a:p>
            <a:r>
              <a:rPr lang="en-US" dirty="0">
                <a:solidFill>
                  <a:srgbClr val="FF0000"/>
                </a:solidFill>
              </a:rPr>
              <a:t>Elementary Basketball</a:t>
            </a:r>
          </a:p>
        </p:txBody>
      </p:sp>
      <p:sp>
        <p:nvSpPr>
          <p:cNvPr id="3" name="Content Placeholder 2">
            <a:extLst>
              <a:ext uri="{FF2B5EF4-FFF2-40B4-BE49-F238E27FC236}">
                <a16:creationId xmlns:a16="http://schemas.microsoft.com/office/drawing/2014/main" id="{F2814109-05C3-A24D-85C3-BC2144C7B135}"/>
              </a:ext>
            </a:extLst>
          </p:cNvPr>
          <p:cNvSpPr>
            <a:spLocks noGrp="1"/>
          </p:cNvSpPr>
          <p:nvPr>
            <p:ph idx="1"/>
          </p:nvPr>
        </p:nvSpPr>
        <p:spPr/>
        <p:txBody>
          <a:bodyPr/>
          <a:lstStyle/>
          <a:p>
            <a:pPr>
              <a:buFont typeface="Wingdings" pitchFamily="2" charset="2"/>
              <a:buChar char="Ø"/>
            </a:pPr>
            <a:r>
              <a:rPr lang="en-US" dirty="0"/>
              <a:t>1 vs 1 Dribbling, drive for basket, change direction,</a:t>
            </a:r>
          </a:p>
          <a:p>
            <a:pPr marL="137160" indent="0">
              <a:buNone/>
            </a:pPr>
            <a:r>
              <a:rPr lang="en-US" dirty="0"/>
              <a:t>Drive for basket and pull up for shot, add defender with defensive stance</a:t>
            </a:r>
          </a:p>
          <a:p>
            <a:pPr>
              <a:buFont typeface="Wingdings" pitchFamily="2" charset="2"/>
              <a:buChar char="Ø"/>
            </a:pPr>
            <a:r>
              <a:rPr lang="en-US" dirty="0"/>
              <a:t>2 vs 2</a:t>
            </a:r>
          </a:p>
          <a:p>
            <a:pPr>
              <a:buFont typeface="Wingdings" pitchFamily="2" charset="2"/>
              <a:buChar char="Ø"/>
            </a:pPr>
            <a:r>
              <a:rPr lang="en-US" dirty="0"/>
              <a:t>3 vs 3</a:t>
            </a:r>
          </a:p>
        </p:txBody>
      </p:sp>
    </p:spTree>
    <p:extLst>
      <p:ext uri="{BB962C8B-B14F-4D97-AF65-F5344CB8AC3E}">
        <p14:creationId xmlns:p14="http://schemas.microsoft.com/office/powerpoint/2010/main" val="258615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lgn="ctr" eaLnBrk="1" hangingPunct="1"/>
            <a:r>
              <a:rPr lang="en-US" sz="5400" b="1" dirty="0">
                <a:solidFill>
                  <a:srgbClr val="FF0000"/>
                </a:solidFill>
              </a:rPr>
              <a:t>Sport Education Goal:</a:t>
            </a:r>
          </a:p>
        </p:txBody>
      </p:sp>
      <p:sp>
        <p:nvSpPr>
          <p:cNvPr id="7171" name="Rectangle 4"/>
          <p:cNvSpPr>
            <a:spLocks noGrp="1" noChangeArrowheads="1"/>
          </p:cNvSpPr>
          <p:nvPr>
            <p:ph idx="1"/>
          </p:nvPr>
        </p:nvSpPr>
        <p:spPr/>
        <p:txBody>
          <a:bodyPr>
            <a:normAutofit/>
          </a:bodyPr>
          <a:lstStyle/>
          <a:p>
            <a:pPr marL="137160" indent="0" eaLnBrk="1" hangingPunct="1">
              <a:buNone/>
            </a:pPr>
            <a:r>
              <a:rPr lang="en-US" sz="3200" dirty="0"/>
              <a:t>To become a more </a:t>
            </a:r>
            <a:r>
              <a:rPr lang="en-US" sz="3200" i="1" dirty="0"/>
              <a:t>skilled</a:t>
            </a:r>
            <a:r>
              <a:rPr lang="en-US" sz="3200" dirty="0"/>
              <a:t>, </a:t>
            </a:r>
            <a:r>
              <a:rPr lang="en-US" sz="3200" i="1" dirty="0"/>
              <a:t>knowledgeable, </a:t>
            </a:r>
            <a:r>
              <a:rPr lang="en-US" sz="3200" dirty="0"/>
              <a:t>and </a:t>
            </a:r>
            <a:r>
              <a:rPr lang="en-US" sz="3200" i="1" dirty="0"/>
              <a:t>enthusiastic</a:t>
            </a:r>
            <a:r>
              <a:rPr lang="en-US" sz="3200" dirty="0"/>
              <a:t> sportsperson.</a:t>
            </a:r>
          </a:p>
          <a:p>
            <a:pPr algn="ctr" eaLnBrk="1" hangingPunct="1">
              <a:buFont typeface="Wingdings" pitchFamily="2" charset="2"/>
              <a:buNone/>
            </a:pPr>
            <a:r>
              <a:rPr lang="en-US" sz="5400" b="1" dirty="0">
                <a:solidFill>
                  <a:srgbClr val="FF0000"/>
                </a:solidFill>
                <a:effectLst>
                  <a:outerShdw blurRad="38100" dist="38100" dir="2700000" algn="tl">
                    <a:srgbClr val="000000">
                      <a:alpha val="43137"/>
                    </a:srgbClr>
                  </a:outerShdw>
                </a:effectLst>
                <a:cs typeface="Lucida Sans Unicode" pitchFamily="34" charset="0"/>
              </a:rPr>
              <a:t>Student Outcomes</a:t>
            </a:r>
          </a:p>
          <a:p>
            <a:pPr>
              <a:buFont typeface="Wingdings" charset="2"/>
              <a:buChar char="v"/>
            </a:pPr>
            <a:r>
              <a:rPr lang="en-US" sz="3200" dirty="0"/>
              <a:t>Physical activity and Physical Literacy</a:t>
            </a:r>
          </a:p>
          <a:p>
            <a:pPr>
              <a:buFont typeface="Wingdings" charset="2"/>
              <a:buChar char="v"/>
            </a:pPr>
            <a:r>
              <a:rPr lang="en-US" sz="3200" dirty="0"/>
              <a:t>Success in skill performance</a:t>
            </a:r>
          </a:p>
          <a:p>
            <a:pPr>
              <a:buFont typeface="Wingdings" charset="2"/>
              <a:buChar char="v"/>
            </a:pPr>
            <a:r>
              <a:rPr lang="en-US" sz="3200" dirty="0"/>
              <a:t>Success in game play – tactics</a:t>
            </a:r>
          </a:p>
          <a:p>
            <a:pPr>
              <a:buFont typeface="Wingdings" charset="2"/>
              <a:buChar char="v"/>
            </a:pPr>
            <a:r>
              <a:rPr lang="en-US" sz="3200" dirty="0"/>
              <a:t>Responsibility</a:t>
            </a:r>
          </a:p>
          <a:p>
            <a:pPr algn="ctr" eaLnBrk="1" hangingPunct="1">
              <a:buFont typeface="Wingdings" pitchFamily="2" charset="2"/>
              <a:buNone/>
            </a:pPr>
            <a:endParaRPr lang="en-US" dirty="0"/>
          </a:p>
          <a:p>
            <a:pPr algn="ctr" eaLnBrk="1" hangingPunct="1">
              <a:buFont typeface="Wingdings" pitchFamily="2" charset="2"/>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1F6C-DC73-4546-99C7-9D9331247FDA}"/>
              </a:ext>
            </a:extLst>
          </p:cNvPr>
          <p:cNvSpPr>
            <a:spLocks noGrp="1"/>
          </p:cNvSpPr>
          <p:nvPr>
            <p:ph type="title"/>
          </p:nvPr>
        </p:nvSpPr>
        <p:spPr/>
        <p:txBody>
          <a:bodyPr>
            <a:normAutofit/>
          </a:bodyPr>
          <a:lstStyle/>
          <a:p>
            <a:r>
              <a:rPr lang="en-US" dirty="0">
                <a:solidFill>
                  <a:srgbClr val="FF0000"/>
                </a:solidFill>
              </a:rPr>
              <a:t>Elementary Point Examples</a:t>
            </a:r>
          </a:p>
        </p:txBody>
      </p:sp>
      <p:sp>
        <p:nvSpPr>
          <p:cNvPr id="3" name="Content Placeholder 2">
            <a:extLst>
              <a:ext uri="{FF2B5EF4-FFF2-40B4-BE49-F238E27FC236}">
                <a16:creationId xmlns:a16="http://schemas.microsoft.com/office/drawing/2014/main" id="{C090C59E-FA44-444A-9705-C5080F88382D}"/>
              </a:ext>
            </a:extLst>
          </p:cNvPr>
          <p:cNvSpPr>
            <a:spLocks noGrp="1"/>
          </p:cNvSpPr>
          <p:nvPr>
            <p:ph idx="1"/>
          </p:nvPr>
        </p:nvSpPr>
        <p:spPr/>
        <p:txBody>
          <a:bodyPr/>
          <a:lstStyle/>
          <a:p>
            <a:r>
              <a:rPr lang="en-US" dirty="0"/>
              <a:t>1 point - begin warm-up within 3 minutes of arriving</a:t>
            </a:r>
          </a:p>
          <a:p>
            <a:r>
              <a:rPr lang="en-US" dirty="0"/>
              <a:t>1 point - return equipment</a:t>
            </a:r>
          </a:p>
          <a:p>
            <a:r>
              <a:rPr lang="en-US" dirty="0"/>
              <a:t>1 point – ready to begin activity</a:t>
            </a:r>
          </a:p>
          <a:p>
            <a:r>
              <a:rPr lang="en-US" dirty="0"/>
              <a:t>1 point – after match line up to shake hands</a:t>
            </a:r>
          </a:p>
        </p:txBody>
      </p:sp>
    </p:spTree>
    <p:extLst>
      <p:ext uri="{BB962C8B-B14F-4D97-AF65-F5344CB8AC3E}">
        <p14:creationId xmlns:p14="http://schemas.microsoft.com/office/powerpoint/2010/main" val="3292249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FA93-DE46-E14F-9D20-DD6F04D190F9}"/>
              </a:ext>
            </a:extLst>
          </p:cNvPr>
          <p:cNvSpPr>
            <a:spLocks noGrp="1"/>
          </p:cNvSpPr>
          <p:nvPr>
            <p:ph type="title"/>
          </p:nvPr>
        </p:nvSpPr>
        <p:spPr/>
        <p:txBody>
          <a:bodyPr/>
          <a:lstStyle/>
          <a:p>
            <a:r>
              <a:rPr lang="en-US" dirty="0">
                <a:solidFill>
                  <a:srgbClr val="FF0000"/>
                </a:solidFill>
              </a:rPr>
              <a:t>Fitness Season</a:t>
            </a:r>
          </a:p>
        </p:txBody>
      </p:sp>
      <p:sp>
        <p:nvSpPr>
          <p:cNvPr id="3" name="Content Placeholder 2">
            <a:extLst>
              <a:ext uri="{FF2B5EF4-FFF2-40B4-BE49-F238E27FC236}">
                <a16:creationId xmlns:a16="http://schemas.microsoft.com/office/drawing/2014/main" id="{14F0D2BC-05B1-C547-BD2A-C7CA1FB540E1}"/>
              </a:ext>
            </a:extLst>
          </p:cNvPr>
          <p:cNvSpPr>
            <a:spLocks noGrp="1"/>
          </p:cNvSpPr>
          <p:nvPr>
            <p:ph idx="1"/>
          </p:nvPr>
        </p:nvSpPr>
        <p:spPr/>
        <p:txBody>
          <a:bodyPr/>
          <a:lstStyle/>
          <a:p>
            <a:r>
              <a:rPr lang="en-US" dirty="0"/>
              <a:t>Divided by weight lifted on incline press, squats and clean, Bench press </a:t>
            </a:r>
          </a:p>
          <a:p>
            <a:r>
              <a:rPr lang="en-US" dirty="0"/>
              <a:t>Weekly challenges: With or without weights</a:t>
            </a:r>
          </a:p>
          <a:p>
            <a:r>
              <a:rPr lang="en-US" dirty="0"/>
              <a:t>Teacher designed workouts then student designed</a:t>
            </a:r>
          </a:p>
          <a:p>
            <a:r>
              <a:rPr lang="en-US" dirty="0"/>
              <a:t>Early season focus on safety, technique and more competitive as season progresses. </a:t>
            </a:r>
          </a:p>
          <a:p>
            <a:r>
              <a:rPr lang="en-US" dirty="0"/>
              <a:t>Points include technique</a:t>
            </a:r>
          </a:p>
        </p:txBody>
      </p:sp>
    </p:spTree>
    <p:extLst>
      <p:ext uri="{BB962C8B-B14F-4D97-AF65-F5344CB8AC3E}">
        <p14:creationId xmlns:p14="http://schemas.microsoft.com/office/powerpoint/2010/main" val="2340542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D938-C30A-7E46-A70B-1A84FA9B52C8}"/>
              </a:ext>
            </a:extLst>
          </p:cNvPr>
          <p:cNvSpPr>
            <a:spLocks noGrp="1"/>
          </p:cNvSpPr>
          <p:nvPr>
            <p:ph type="title"/>
          </p:nvPr>
        </p:nvSpPr>
        <p:spPr/>
        <p:txBody>
          <a:bodyPr/>
          <a:lstStyle/>
          <a:p>
            <a:r>
              <a:rPr lang="en-US" dirty="0">
                <a:solidFill>
                  <a:srgbClr val="FF0000"/>
                </a:solidFill>
              </a:rPr>
              <a:t>Modifying Games/Activities </a:t>
            </a:r>
          </a:p>
        </p:txBody>
      </p:sp>
      <p:sp>
        <p:nvSpPr>
          <p:cNvPr id="3" name="Content Placeholder 2">
            <a:extLst>
              <a:ext uri="{FF2B5EF4-FFF2-40B4-BE49-F238E27FC236}">
                <a16:creationId xmlns:a16="http://schemas.microsoft.com/office/drawing/2014/main" id="{E8E9F3F0-A996-044F-AAEA-87EDB850C9FA}"/>
              </a:ext>
            </a:extLst>
          </p:cNvPr>
          <p:cNvSpPr>
            <a:spLocks noGrp="1"/>
          </p:cNvSpPr>
          <p:nvPr>
            <p:ph idx="1"/>
          </p:nvPr>
        </p:nvSpPr>
        <p:spPr/>
        <p:txBody>
          <a:bodyPr/>
          <a:lstStyle/>
          <a:p>
            <a:pPr marL="137160" indent="0">
              <a:buNone/>
            </a:pPr>
            <a:r>
              <a:rPr lang="en-US" dirty="0">
                <a:solidFill>
                  <a:srgbClr val="FF0000"/>
                </a:solidFill>
              </a:rPr>
              <a:t>Purpose: put the needs of young people first. </a:t>
            </a:r>
          </a:p>
          <a:p>
            <a:pPr>
              <a:buFont typeface="Wingdings" pitchFamily="2" charset="2"/>
              <a:buChar char="v"/>
            </a:pPr>
            <a:r>
              <a:rPr lang="en-US" dirty="0"/>
              <a:t>Make Scoring easier.</a:t>
            </a:r>
          </a:p>
          <a:p>
            <a:pPr>
              <a:buFont typeface="Wingdings" pitchFamily="2" charset="2"/>
              <a:buChar char="v"/>
            </a:pPr>
            <a:r>
              <a:rPr lang="en-US" dirty="0"/>
              <a:t>Slow the movement of the ball</a:t>
            </a:r>
          </a:p>
          <a:p>
            <a:pPr>
              <a:buFont typeface="Wingdings" pitchFamily="2" charset="2"/>
              <a:buChar char="v"/>
            </a:pPr>
            <a:r>
              <a:rPr lang="en-US" dirty="0"/>
              <a:t>Increase opportunities to practice techniques and tactics.</a:t>
            </a:r>
          </a:p>
          <a:p>
            <a:pPr>
              <a:buFont typeface="Wingdings" pitchFamily="2" charset="2"/>
              <a:buChar char="v"/>
            </a:pPr>
            <a:r>
              <a:rPr lang="en-US" dirty="0"/>
              <a:t>Sequence games to enable the learning of tactics. </a:t>
            </a:r>
          </a:p>
          <a:p>
            <a:pPr>
              <a:buFont typeface="Wingdings" pitchFamily="2" charset="2"/>
              <a:buChar char="v"/>
            </a:pPr>
            <a:r>
              <a:rPr lang="en-US" dirty="0"/>
              <a:t>Examples: lower goals, larger equipment, shorter implements, increase time of possession, no steals, </a:t>
            </a:r>
          </a:p>
        </p:txBody>
      </p:sp>
    </p:spTree>
    <p:extLst>
      <p:ext uri="{BB962C8B-B14F-4D97-AF65-F5344CB8AC3E}">
        <p14:creationId xmlns:p14="http://schemas.microsoft.com/office/powerpoint/2010/main" val="1471720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rPr>
              <a:t>Team Poster</a:t>
            </a:r>
          </a:p>
        </p:txBody>
      </p:sp>
      <p:sp>
        <p:nvSpPr>
          <p:cNvPr id="4" name="Footer Placeholder 3"/>
          <p:cNvSpPr>
            <a:spLocks noGrp="1"/>
          </p:cNvSpPr>
          <p:nvPr>
            <p:ph type="ftr" sz="quarter" idx="11"/>
          </p:nvPr>
        </p:nvSpPr>
        <p:spPr/>
        <p:txBody>
          <a:bodyPr/>
          <a:lstStyle/>
          <a:p>
            <a:endParaRPr lang="en-US" b="0" i="0" dirty="0"/>
          </a:p>
        </p:txBody>
      </p:sp>
      <p:pic>
        <p:nvPicPr>
          <p:cNvPr id="5" name="Content Placeholder 4" descr="untitled.bmp"/>
          <p:cNvPicPr>
            <a:picLocks noGrp="1" noChangeAspect="1"/>
          </p:cNvPicPr>
          <p:nvPr>
            <p:ph sz="quarter" idx="1"/>
          </p:nvPr>
        </p:nvPicPr>
        <p:blipFill>
          <a:blip r:embed="rId2" cstate="print"/>
          <a:stretch>
            <a:fillRect/>
          </a:stretch>
        </p:blipFill>
        <p:spPr>
          <a:xfrm rot="5400000">
            <a:off x="1759130" y="1835230"/>
            <a:ext cx="5363375" cy="43773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5400" b="1" dirty="0">
                <a:solidFill>
                  <a:srgbClr val="FF0000"/>
                </a:solidFill>
              </a:rPr>
              <a:t>Team Poster</a:t>
            </a:r>
          </a:p>
        </p:txBody>
      </p:sp>
      <p:pic>
        <p:nvPicPr>
          <p:cNvPr id="4" name="Content Placeholder 3" descr="Cinco Loops.bmp"/>
          <p:cNvPicPr>
            <a:picLocks noGrp="1" noChangeAspect="1"/>
          </p:cNvPicPr>
          <p:nvPr>
            <p:ph sz="quarter" idx="1"/>
          </p:nvPr>
        </p:nvPicPr>
        <p:blipFill>
          <a:blip r:embed="rId2" cstate="print"/>
          <a:stretch>
            <a:fillRect/>
          </a:stretch>
        </p:blipFill>
        <p:spPr>
          <a:xfrm rot="5400000">
            <a:off x="1936293" y="2077746"/>
            <a:ext cx="5172193" cy="3863181"/>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rPr>
              <a:t>Round Robin Results Poster</a:t>
            </a:r>
          </a:p>
        </p:txBody>
      </p:sp>
      <p:sp>
        <p:nvSpPr>
          <p:cNvPr id="4" name="Footer Placeholder 3"/>
          <p:cNvSpPr>
            <a:spLocks noGrp="1"/>
          </p:cNvSpPr>
          <p:nvPr>
            <p:ph type="ftr" sz="quarter" idx="11"/>
          </p:nvPr>
        </p:nvSpPr>
        <p:spPr/>
        <p:txBody>
          <a:bodyPr/>
          <a:lstStyle/>
          <a:p>
            <a:endParaRPr lang="en-US" b="0" i="0" dirty="0"/>
          </a:p>
        </p:txBody>
      </p:sp>
      <p:pic>
        <p:nvPicPr>
          <p:cNvPr id="5" name="Content Placeholder 4" descr="Round robin.bmp"/>
          <p:cNvPicPr>
            <a:picLocks noGrp="1" noChangeAspect="1"/>
          </p:cNvPicPr>
          <p:nvPr>
            <p:ph sz="quarter" idx="1"/>
          </p:nvPr>
        </p:nvPicPr>
        <p:blipFill>
          <a:blip r:embed="rId2" cstate="print"/>
          <a:stretch>
            <a:fillRect/>
          </a:stretch>
        </p:blipFill>
        <p:spPr>
          <a:xfrm rot="5400000">
            <a:off x="1866902" y="1638302"/>
            <a:ext cx="5029196" cy="46482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rPr>
              <a:t>Points Poster</a:t>
            </a:r>
          </a:p>
        </p:txBody>
      </p:sp>
      <p:pic>
        <p:nvPicPr>
          <p:cNvPr id="5" name="Content Placeholder 4" descr="Points Poster.bmp"/>
          <p:cNvPicPr>
            <a:picLocks noGrp="1" noChangeAspect="1"/>
          </p:cNvPicPr>
          <p:nvPr>
            <p:ph sz="quarter" idx="1"/>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rot="10800000">
            <a:off x="609600" y="1219200"/>
            <a:ext cx="7467600" cy="511311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288628" y="717550"/>
            <a:ext cx="7112845" cy="1902059"/>
          </a:xfrm>
          <a:prstGeom prst="rect">
            <a:avLst/>
          </a:prstGeom>
          <a:noFill/>
          <a:ln w="9525">
            <a:noFill/>
            <a:miter lim="800000"/>
            <a:headEnd/>
            <a:tailEnd/>
          </a:ln>
          <a:effectLst/>
        </p:spPr>
        <p:txBody>
          <a:bodyPr wrap="none">
            <a:spAutoFit/>
          </a:bodyPr>
          <a:lstStyle/>
          <a:p>
            <a:pPr algn="ctr" eaLnBrk="0" hangingPunct="0">
              <a:lnSpc>
                <a:spcPct val="80000"/>
              </a:lnSpc>
            </a:pPr>
            <a:r>
              <a:rPr lang="en-US" sz="4800" b="1" dirty="0">
                <a:solidFill>
                  <a:srgbClr val="FF0000"/>
                </a:solidFill>
                <a:effectLst>
                  <a:outerShdw blurRad="38100" dist="38100" dir="2700000" algn="tl">
                    <a:srgbClr val="C0C0C0"/>
                  </a:outerShdw>
                </a:effectLst>
                <a:latin typeface="Monotype Corsiva" pitchFamily="66" charset="0"/>
              </a:rPr>
              <a:t>Excellence in </a:t>
            </a:r>
          </a:p>
          <a:p>
            <a:pPr algn="ctr" eaLnBrk="0" hangingPunct="0">
              <a:lnSpc>
                <a:spcPct val="80000"/>
              </a:lnSpc>
            </a:pPr>
            <a:r>
              <a:rPr lang="en-US" sz="4800" b="1" dirty="0">
                <a:solidFill>
                  <a:srgbClr val="FF0000"/>
                </a:solidFill>
                <a:effectLst>
                  <a:outerShdw blurRad="38100" dist="38100" dir="2700000" algn="tl">
                    <a:srgbClr val="C0C0C0"/>
                  </a:outerShdw>
                </a:effectLst>
                <a:latin typeface="Monotype Corsiva" pitchFamily="66" charset="0"/>
              </a:rPr>
              <a:t>Daily Duty Team Performance  </a:t>
            </a:r>
          </a:p>
          <a:p>
            <a:pPr algn="ctr" eaLnBrk="0" hangingPunct="0">
              <a:lnSpc>
                <a:spcPct val="80000"/>
              </a:lnSpc>
            </a:pPr>
            <a:r>
              <a:rPr lang="en-US" sz="4800" b="1" dirty="0">
                <a:solidFill>
                  <a:srgbClr val="FF0000"/>
                </a:solidFill>
                <a:effectLst>
                  <a:outerShdw blurRad="38100" dist="38100" dir="2700000" algn="tl">
                    <a:srgbClr val="C0C0C0"/>
                  </a:outerShdw>
                </a:effectLst>
                <a:latin typeface="Monotype Corsiva" pitchFamily="66" charset="0"/>
              </a:rPr>
              <a:t>Award  </a:t>
            </a:r>
          </a:p>
        </p:txBody>
      </p:sp>
      <p:sp>
        <p:nvSpPr>
          <p:cNvPr id="15363" name="Text Box 3"/>
          <p:cNvSpPr txBox="1">
            <a:spLocks noChangeArrowheads="1"/>
          </p:cNvSpPr>
          <p:nvPr/>
        </p:nvSpPr>
        <p:spPr bwMode="auto">
          <a:xfrm>
            <a:off x="2169172" y="2900363"/>
            <a:ext cx="5250155" cy="1671227"/>
          </a:xfrm>
          <a:prstGeom prst="rect">
            <a:avLst/>
          </a:prstGeom>
          <a:noFill/>
          <a:ln w="9525">
            <a:noFill/>
            <a:miter lim="800000"/>
            <a:headEnd/>
            <a:tailEnd/>
          </a:ln>
          <a:effectLst/>
        </p:spPr>
        <p:txBody>
          <a:bodyPr wrap="none">
            <a:spAutoFit/>
          </a:bodyPr>
          <a:lstStyle/>
          <a:p>
            <a:pPr algn="ctr" eaLnBrk="0" hangingPunct="0">
              <a:lnSpc>
                <a:spcPct val="90000"/>
              </a:lnSpc>
            </a:pPr>
            <a:r>
              <a:rPr lang="en-US" b="1" dirty="0"/>
              <a:t>Presented to</a:t>
            </a:r>
            <a:r>
              <a:rPr lang="en-US" dirty="0"/>
              <a:t> </a:t>
            </a:r>
          </a:p>
          <a:p>
            <a:pPr algn="ctr" eaLnBrk="0" hangingPunct="0">
              <a:lnSpc>
                <a:spcPct val="90000"/>
              </a:lnSpc>
            </a:pPr>
            <a:r>
              <a:rPr lang="en-US" sz="3600" b="1" dirty="0">
                <a:solidFill>
                  <a:schemeClr val="bg1"/>
                </a:solidFill>
                <a:latin typeface="Freestyle Script" pitchFamily="66" charset="0"/>
              </a:rPr>
              <a:t>_____________________</a:t>
            </a:r>
            <a:r>
              <a:rPr lang="en-US" sz="6000" b="1" dirty="0">
                <a:solidFill>
                  <a:schemeClr val="bg1"/>
                </a:solidFill>
                <a:latin typeface="Freestyle Script" pitchFamily="66" charset="0"/>
              </a:rPr>
              <a:t> </a:t>
            </a:r>
          </a:p>
          <a:p>
            <a:pPr algn="ctr" eaLnBrk="0" hangingPunct="0">
              <a:lnSpc>
                <a:spcPct val="90000"/>
              </a:lnSpc>
            </a:pPr>
            <a:r>
              <a:rPr lang="en-US" b="1" dirty="0">
                <a:solidFill>
                  <a:schemeClr val="bg1"/>
                </a:solidFill>
              </a:rPr>
              <a:t>for exhibiting great organization and teamwork </a:t>
            </a:r>
          </a:p>
          <a:p>
            <a:pPr algn="ctr" eaLnBrk="0" hangingPunct="0">
              <a:lnSpc>
                <a:spcPct val="90000"/>
              </a:lnSpc>
            </a:pPr>
            <a:r>
              <a:rPr lang="en-US" b="1" dirty="0">
                <a:solidFill>
                  <a:schemeClr val="bg1"/>
                </a:solidFill>
              </a:rPr>
              <a:t>during today’s class</a:t>
            </a:r>
            <a:endParaRPr lang="en-US" dirty="0">
              <a:solidFill>
                <a:schemeClr val="bg1"/>
              </a:solidFill>
            </a:endParaRPr>
          </a:p>
        </p:txBody>
      </p:sp>
      <p:sp>
        <p:nvSpPr>
          <p:cNvPr id="15364" name="Text Box 4"/>
          <p:cNvSpPr txBox="1">
            <a:spLocks noChangeArrowheads="1"/>
          </p:cNvSpPr>
          <p:nvPr/>
        </p:nvSpPr>
        <p:spPr bwMode="auto">
          <a:xfrm>
            <a:off x="1201738" y="5897563"/>
            <a:ext cx="2552302" cy="276999"/>
          </a:xfrm>
          <a:prstGeom prst="rect">
            <a:avLst/>
          </a:prstGeom>
          <a:noFill/>
          <a:ln w="9525">
            <a:noFill/>
            <a:miter lim="800000"/>
            <a:headEnd/>
            <a:tailEnd/>
          </a:ln>
          <a:effectLst/>
        </p:spPr>
        <p:txBody>
          <a:bodyPr wrap="none">
            <a:spAutoFit/>
          </a:bodyPr>
          <a:lstStyle/>
          <a:p>
            <a:pPr eaLnBrk="0" hangingPunct="0"/>
            <a:r>
              <a:rPr lang="en-US" sz="1200" b="1" dirty="0">
                <a:solidFill>
                  <a:schemeClr val="bg1"/>
                </a:solidFill>
              </a:rPr>
              <a:t>Signature   League Commissioner</a:t>
            </a:r>
          </a:p>
        </p:txBody>
      </p:sp>
      <p:sp>
        <p:nvSpPr>
          <p:cNvPr id="15365" name="Text Box 5"/>
          <p:cNvSpPr txBox="1">
            <a:spLocks noChangeArrowheads="1"/>
          </p:cNvSpPr>
          <p:nvPr/>
        </p:nvSpPr>
        <p:spPr bwMode="auto">
          <a:xfrm>
            <a:off x="5853610" y="5865718"/>
            <a:ext cx="518091" cy="276999"/>
          </a:xfrm>
          <a:prstGeom prst="rect">
            <a:avLst/>
          </a:prstGeom>
          <a:noFill/>
          <a:ln w="9525">
            <a:noFill/>
            <a:miter lim="800000"/>
            <a:headEnd/>
            <a:tailEnd/>
          </a:ln>
          <a:effectLst/>
        </p:spPr>
        <p:txBody>
          <a:bodyPr wrap="none">
            <a:spAutoFit/>
          </a:bodyPr>
          <a:lstStyle/>
          <a:p>
            <a:pPr eaLnBrk="0" hangingPunct="0"/>
            <a:r>
              <a:rPr lang="en-US" sz="1200" b="1" dirty="0">
                <a:solidFill>
                  <a:schemeClr val="bg1"/>
                </a:solidFill>
              </a:rPr>
              <a:t>Date</a:t>
            </a:r>
          </a:p>
        </p:txBody>
      </p:sp>
      <p:sp>
        <p:nvSpPr>
          <p:cNvPr id="15366" name="Line 6"/>
          <p:cNvSpPr>
            <a:spLocks noChangeShapeType="1"/>
          </p:cNvSpPr>
          <p:nvPr/>
        </p:nvSpPr>
        <p:spPr bwMode="auto">
          <a:xfrm>
            <a:off x="5427663" y="5821363"/>
            <a:ext cx="2819400" cy="0"/>
          </a:xfrm>
          <a:prstGeom prst="line">
            <a:avLst/>
          </a:prstGeom>
          <a:noFill/>
          <a:ln w="9525">
            <a:solidFill>
              <a:schemeClr val="bg1"/>
            </a:solidFill>
            <a:round/>
            <a:headEnd/>
            <a:tailEnd/>
          </a:ln>
          <a:effectLst/>
        </p:spPr>
        <p:txBody>
          <a:bodyPr wrap="none" anchor="ctr"/>
          <a:lstStyle/>
          <a:p>
            <a:endParaRPr lang="en-US"/>
          </a:p>
        </p:txBody>
      </p:sp>
      <p:sp>
        <p:nvSpPr>
          <p:cNvPr id="15367" name="Line 7"/>
          <p:cNvSpPr>
            <a:spLocks noChangeShapeType="1"/>
          </p:cNvSpPr>
          <p:nvPr/>
        </p:nvSpPr>
        <p:spPr bwMode="auto">
          <a:xfrm>
            <a:off x="1160463" y="5821363"/>
            <a:ext cx="3048000" cy="0"/>
          </a:xfrm>
          <a:prstGeom prst="line">
            <a:avLst/>
          </a:prstGeom>
          <a:noFill/>
          <a:ln w="9525">
            <a:solidFill>
              <a:schemeClr val="bg1"/>
            </a:solidFill>
            <a:round/>
            <a:headEnd/>
            <a:tailEnd/>
          </a:ln>
          <a:effectLst/>
        </p:spPr>
        <p:txBody>
          <a:bodyPr wrap="none" anchor="ct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AutoShape 11"/>
          <p:cNvSpPr>
            <a:spLocks noChangeArrowheads="1"/>
          </p:cNvSpPr>
          <p:nvPr/>
        </p:nvSpPr>
        <p:spPr bwMode="auto">
          <a:xfrm rot="-274835">
            <a:off x="1255536" y="3766529"/>
            <a:ext cx="2819400" cy="2286000"/>
          </a:xfrm>
          <a:prstGeom prst="irregularSeal2">
            <a:avLst/>
          </a:prstGeom>
          <a:solidFill>
            <a:srgbClr val="FFFF00"/>
          </a:solidFill>
          <a:ln w="25400">
            <a:solidFill>
              <a:srgbClr val="0000FF"/>
            </a:solidFill>
            <a:prstDash val="lgDash"/>
            <a:miter lim="800000"/>
            <a:headEnd/>
            <a:tailEnd/>
          </a:ln>
          <a:effectLst/>
        </p:spPr>
        <p:txBody>
          <a:bodyPr wrap="none" anchor="ctr"/>
          <a:lstStyle/>
          <a:p>
            <a:endParaRPr lang="en-US"/>
          </a:p>
        </p:txBody>
      </p:sp>
      <p:sp>
        <p:nvSpPr>
          <p:cNvPr id="13315" name="Text Box 3"/>
          <p:cNvSpPr txBox="1">
            <a:spLocks noChangeArrowheads="1"/>
          </p:cNvSpPr>
          <p:nvPr/>
        </p:nvSpPr>
        <p:spPr bwMode="auto">
          <a:xfrm>
            <a:off x="1370552" y="912813"/>
            <a:ext cx="6914072" cy="720197"/>
          </a:xfrm>
          <a:prstGeom prst="rect">
            <a:avLst/>
          </a:prstGeom>
          <a:noFill/>
          <a:ln w="9525">
            <a:noFill/>
            <a:miter lim="800000"/>
            <a:headEnd/>
            <a:tailEnd/>
          </a:ln>
          <a:effectLst/>
        </p:spPr>
        <p:txBody>
          <a:bodyPr wrap="none">
            <a:spAutoFit/>
          </a:bodyPr>
          <a:lstStyle/>
          <a:p>
            <a:pPr algn="ctr" eaLnBrk="0" hangingPunct="0">
              <a:lnSpc>
                <a:spcPct val="80000"/>
              </a:lnSpc>
            </a:pPr>
            <a:r>
              <a:rPr lang="en-US" sz="4800" b="1" dirty="0">
                <a:solidFill>
                  <a:srgbClr val="FF0000"/>
                </a:solidFill>
                <a:effectLst>
                  <a:outerShdw blurRad="38100" dist="38100" dir="2700000" algn="tl">
                    <a:srgbClr val="C0C0C0"/>
                  </a:outerShdw>
                </a:effectLst>
                <a:latin typeface="Monotype Corsiva" pitchFamily="66" charset="0"/>
              </a:rPr>
              <a:t>Officiating Excellence Award  </a:t>
            </a:r>
          </a:p>
        </p:txBody>
      </p:sp>
      <p:sp>
        <p:nvSpPr>
          <p:cNvPr id="13316" name="Text Box 4"/>
          <p:cNvSpPr txBox="1">
            <a:spLocks noChangeArrowheads="1"/>
          </p:cNvSpPr>
          <p:nvPr/>
        </p:nvSpPr>
        <p:spPr bwMode="auto">
          <a:xfrm>
            <a:off x="1342271" y="1676400"/>
            <a:ext cx="6853158" cy="1421928"/>
          </a:xfrm>
          <a:prstGeom prst="rect">
            <a:avLst/>
          </a:prstGeom>
          <a:noFill/>
          <a:ln w="9525">
            <a:noFill/>
            <a:miter lim="800000"/>
            <a:headEnd/>
            <a:tailEnd/>
          </a:ln>
          <a:effectLst/>
        </p:spPr>
        <p:txBody>
          <a:bodyPr wrap="none">
            <a:spAutoFit/>
          </a:bodyPr>
          <a:lstStyle/>
          <a:p>
            <a:pPr algn="ctr" eaLnBrk="0" hangingPunct="0">
              <a:lnSpc>
                <a:spcPct val="90000"/>
              </a:lnSpc>
            </a:pPr>
            <a:r>
              <a:rPr lang="en-US" sz="3200" b="1" dirty="0">
                <a:solidFill>
                  <a:schemeClr val="bg1"/>
                </a:solidFill>
              </a:rPr>
              <a:t>Presented to </a:t>
            </a:r>
          </a:p>
          <a:p>
            <a:pPr algn="ctr" eaLnBrk="0" hangingPunct="0">
              <a:lnSpc>
                <a:spcPct val="90000"/>
              </a:lnSpc>
            </a:pPr>
            <a:r>
              <a:rPr lang="en-US" sz="3200" b="1" dirty="0">
                <a:solidFill>
                  <a:schemeClr val="bg1"/>
                </a:solidFill>
              </a:rPr>
              <a:t>________________________________</a:t>
            </a:r>
            <a:r>
              <a:rPr lang="en-US" sz="3200" b="1" dirty="0">
                <a:solidFill>
                  <a:schemeClr val="bg1"/>
                </a:solidFill>
                <a:latin typeface="Freestyle Script" pitchFamily="66" charset="0"/>
              </a:rPr>
              <a:t> </a:t>
            </a:r>
          </a:p>
          <a:p>
            <a:pPr algn="ctr" eaLnBrk="0" hangingPunct="0">
              <a:lnSpc>
                <a:spcPct val="90000"/>
              </a:lnSpc>
            </a:pPr>
            <a:r>
              <a:rPr lang="en-US" sz="3200" b="1" dirty="0">
                <a:solidFill>
                  <a:schemeClr val="bg1"/>
                </a:solidFill>
              </a:rPr>
              <a:t>for calling a great game.</a:t>
            </a:r>
          </a:p>
        </p:txBody>
      </p:sp>
      <p:sp>
        <p:nvSpPr>
          <p:cNvPr id="13317" name="Text Box 5"/>
          <p:cNvSpPr txBox="1">
            <a:spLocks noChangeArrowheads="1"/>
          </p:cNvSpPr>
          <p:nvPr/>
        </p:nvSpPr>
        <p:spPr bwMode="auto">
          <a:xfrm>
            <a:off x="1201738" y="5745163"/>
            <a:ext cx="2386012" cy="274637"/>
          </a:xfrm>
          <a:prstGeom prst="rect">
            <a:avLst/>
          </a:prstGeom>
          <a:noFill/>
          <a:ln w="9525">
            <a:noFill/>
            <a:miter lim="800000"/>
            <a:headEnd/>
            <a:tailEnd/>
          </a:ln>
          <a:effectLst/>
        </p:spPr>
        <p:txBody>
          <a:bodyPr wrap="none">
            <a:spAutoFit/>
          </a:bodyPr>
          <a:lstStyle/>
          <a:p>
            <a:pPr eaLnBrk="0" hangingPunct="0"/>
            <a:r>
              <a:rPr lang="en-US" sz="1200" b="1"/>
              <a:t>Signature   League Commissioner</a:t>
            </a:r>
          </a:p>
        </p:txBody>
      </p:sp>
      <p:sp>
        <p:nvSpPr>
          <p:cNvPr id="13318" name="Text Box 6"/>
          <p:cNvSpPr txBox="1">
            <a:spLocks noChangeArrowheads="1"/>
          </p:cNvSpPr>
          <p:nvPr/>
        </p:nvSpPr>
        <p:spPr bwMode="auto">
          <a:xfrm>
            <a:off x="5562600" y="5668963"/>
            <a:ext cx="488950" cy="274637"/>
          </a:xfrm>
          <a:prstGeom prst="rect">
            <a:avLst/>
          </a:prstGeom>
          <a:noFill/>
          <a:ln w="9525">
            <a:noFill/>
            <a:miter lim="800000"/>
            <a:headEnd/>
            <a:tailEnd/>
          </a:ln>
          <a:effectLst/>
        </p:spPr>
        <p:txBody>
          <a:bodyPr wrap="none">
            <a:spAutoFit/>
          </a:bodyPr>
          <a:lstStyle/>
          <a:p>
            <a:pPr eaLnBrk="0" hangingPunct="0"/>
            <a:r>
              <a:rPr lang="en-US" sz="1200" b="1"/>
              <a:t>Date</a:t>
            </a:r>
          </a:p>
        </p:txBody>
      </p:sp>
      <p:sp>
        <p:nvSpPr>
          <p:cNvPr id="13319" name="Line 7"/>
          <p:cNvSpPr>
            <a:spLocks noChangeShapeType="1"/>
          </p:cNvSpPr>
          <p:nvPr/>
        </p:nvSpPr>
        <p:spPr bwMode="auto">
          <a:xfrm>
            <a:off x="5427663" y="5668963"/>
            <a:ext cx="2819400" cy="0"/>
          </a:xfrm>
          <a:prstGeom prst="line">
            <a:avLst/>
          </a:prstGeom>
          <a:noFill/>
          <a:ln w="9525">
            <a:solidFill>
              <a:schemeClr val="tx1"/>
            </a:solidFill>
            <a:round/>
            <a:headEnd/>
            <a:tailEnd/>
          </a:ln>
          <a:effectLst/>
        </p:spPr>
        <p:txBody>
          <a:bodyPr wrap="none" anchor="ctr"/>
          <a:lstStyle/>
          <a:p>
            <a:endParaRPr lang="en-US"/>
          </a:p>
        </p:txBody>
      </p:sp>
      <p:sp>
        <p:nvSpPr>
          <p:cNvPr id="13320" name="Line 8"/>
          <p:cNvSpPr>
            <a:spLocks noChangeShapeType="1"/>
          </p:cNvSpPr>
          <p:nvPr/>
        </p:nvSpPr>
        <p:spPr bwMode="auto">
          <a:xfrm>
            <a:off x="1160463" y="5668963"/>
            <a:ext cx="3048000" cy="0"/>
          </a:xfrm>
          <a:prstGeom prst="line">
            <a:avLst/>
          </a:prstGeom>
          <a:noFill/>
          <a:ln w="9525">
            <a:solidFill>
              <a:schemeClr val="tx1"/>
            </a:solidFill>
            <a:round/>
            <a:headEnd/>
            <a:tailEnd/>
          </a:ln>
          <a:effectLst/>
        </p:spPr>
        <p:txBody>
          <a:bodyPr wrap="none" anchor="ctr"/>
          <a:lstStyle/>
          <a:p>
            <a:endParaRPr lang="en-US"/>
          </a:p>
        </p:txBody>
      </p:sp>
      <p:pic>
        <p:nvPicPr>
          <p:cNvPr id="13321" name="Picture 9"/>
          <p:cNvPicPr>
            <a:picLocks noChangeAspect="1" noChangeArrowheads="1"/>
          </p:cNvPicPr>
          <p:nvPr/>
        </p:nvPicPr>
        <p:blipFill>
          <a:blip r:embed="rId2" cstate="print"/>
          <a:srcRect/>
          <a:stretch>
            <a:fillRect/>
          </a:stretch>
        </p:blipFill>
        <p:spPr bwMode="auto">
          <a:xfrm>
            <a:off x="5807075" y="4329906"/>
            <a:ext cx="1592263" cy="1476375"/>
          </a:xfrm>
          <a:prstGeom prst="rect">
            <a:avLst/>
          </a:prstGeom>
          <a:noFill/>
          <a:ln w="9525">
            <a:noFill/>
            <a:miter lim="800000"/>
            <a:headEnd/>
            <a:tailEnd/>
          </a:ln>
          <a:effectLst/>
        </p:spPr>
      </p:pic>
      <p:sp>
        <p:nvSpPr>
          <p:cNvPr id="13322" name="Text Box 10"/>
          <p:cNvSpPr txBox="1">
            <a:spLocks noChangeArrowheads="1"/>
          </p:cNvSpPr>
          <p:nvPr/>
        </p:nvSpPr>
        <p:spPr bwMode="auto">
          <a:xfrm rot="-1920851">
            <a:off x="1777316" y="4724864"/>
            <a:ext cx="1775841" cy="369332"/>
          </a:xfrm>
          <a:prstGeom prst="rect">
            <a:avLst/>
          </a:prstGeom>
          <a:noFill/>
          <a:ln w="9525">
            <a:noFill/>
            <a:miter lim="800000"/>
            <a:headEnd/>
            <a:tailEnd/>
          </a:ln>
          <a:effectLst/>
        </p:spPr>
        <p:txBody>
          <a:bodyPr wrap="square">
            <a:spAutoFit/>
          </a:bodyPr>
          <a:lstStyle/>
          <a:p>
            <a:pPr>
              <a:spcBef>
                <a:spcPct val="50000"/>
              </a:spcBef>
            </a:pPr>
            <a:r>
              <a:rPr lang="en-US" dirty="0">
                <a:solidFill>
                  <a:schemeClr val="bg1"/>
                </a:solidFill>
                <a:latin typeface="Algerian" pitchFamily="82" charset="0"/>
              </a:rPr>
              <a:t>Way to Go!!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rrowheads="1"/>
          </p:cNvSpPr>
          <p:nvPr>
            <p:ph type="title"/>
          </p:nvPr>
        </p:nvSpPr>
        <p:spPr>
          <a:xfrm>
            <a:off x="457200" y="274638"/>
            <a:ext cx="8229600" cy="1858962"/>
          </a:xfrm>
        </p:spPr>
        <p:txBody>
          <a:bodyPr>
            <a:noAutofit/>
          </a:bodyPr>
          <a:lstStyle/>
          <a:p>
            <a:pPr eaLnBrk="1" hangingPunct="1">
              <a:defRPr/>
            </a:pPr>
            <a:r>
              <a:rPr lang="en-US" sz="4800" b="1" dirty="0">
                <a:solidFill>
                  <a:srgbClr val="FF0000"/>
                </a:solidFill>
              </a:rPr>
              <a:t>How do I implement a new model in my program?</a:t>
            </a:r>
          </a:p>
        </p:txBody>
      </p:sp>
      <p:sp>
        <p:nvSpPr>
          <p:cNvPr id="20484" name="Slide Number Placeholder 3"/>
          <p:cNvSpPr>
            <a:spLocks noGrp="1"/>
          </p:cNvSpPr>
          <p:nvPr>
            <p:ph type="sldNum" sz="quarter" idx="12"/>
          </p:nvPr>
        </p:nvSpPr>
        <p:spPr>
          <a:prstGeom prst="rect">
            <a:avLst/>
          </a:prstGeom>
          <a:noFill/>
        </p:spPr>
        <p:txBody>
          <a:bodyPr/>
          <a:lstStyle/>
          <a:p>
            <a:fld id="{5EBBFE83-580B-42E4-9305-A70F31692AA0}" type="slidenum">
              <a:rPr lang="en-US" smtClean="0"/>
              <a:pPr/>
              <a:t>29</a:t>
            </a:fld>
            <a:endParaRPr lang="en-US"/>
          </a:p>
        </p:txBody>
      </p:sp>
      <p:sp>
        <p:nvSpPr>
          <p:cNvPr id="188419" name="Rectangle 3"/>
          <p:cNvSpPr>
            <a:spLocks noGrp="1" noChangeArrowheads="1"/>
          </p:cNvSpPr>
          <p:nvPr>
            <p:ph sz="quarter" idx="1"/>
          </p:nvPr>
        </p:nvSpPr>
        <p:spPr>
          <a:xfrm>
            <a:off x="381000" y="2514600"/>
            <a:ext cx="8229600" cy="3962400"/>
          </a:xfrm>
          <a:ln w="57150" cmpd="thinThick">
            <a:solidFill>
              <a:schemeClr val="tx1"/>
            </a:solidFill>
          </a:ln>
        </p:spPr>
        <p:txBody>
          <a:bodyPr>
            <a:normAutofit fontScale="92500" lnSpcReduction="20000"/>
          </a:bodyPr>
          <a:lstStyle/>
          <a:p>
            <a:pPr marL="609600" indent="-609600" eaLnBrk="1" hangingPunct="1">
              <a:lnSpc>
                <a:spcPct val="90000"/>
              </a:lnSpc>
              <a:buFont typeface="Wingdings" pitchFamily="2" charset="2"/>
              <a:buNone/>
              <a:defRPr/>
            </a:pPr>
            <a:r>
              <a:rPr lang="en-US" sz="2800" dirty="0"/>
              <a:t>1</a:t>
            </a:r>
            <a:r>
              <a:rPr lang="en-US" sz="3200" dirty="0"/>
              <a:t>. Start Small</a:t>
            </a:r>
          </a:p>
          <a:p>
            <a:pPr marL="609600" indent="-609600" eaLnBrk="1" hangingPunct="1">
              <a:lnSpc>
                <a:spcPct val="90000"/>
              </a:lnSpc>
              <a:buFont typeface="Wingdings" pitchFamily="2" charset="2"/>
              <a:buNone/>
              <a:defRPr/>
            </a:pPr>
            <a:r>
              <a:rPr lang="en-US" sz="3200" dirty="0"/>
              <a:t>2. Keep a Goal in Mind</a:t>
            </a:r>
          </a:p>
          <a:p>
            <a:pPr marL="609600" indent="-609600" eaLnBrk="1" hangingPunct="1">
              <a:lnSpc>
                <a:spcPct val="90000"/>
              </a:lnSpc>
              <a:buFont typeface="Wingdings" pitchFamily="2" charset="2"/>
              <a:buNone/>
              <a:defRPr/>
            </a:pPr>
            <a:r>
              <a:rPr lang="en-US" sz="3200" dirty="0"/>
              <a:t>3. Go with your best class… or your worst</a:t>
            </a:r>
          </a:p>
          <a:p>
            <a:pPr marL="609600" indent="-609600" eaLnBrk="1" hangingPunct="1">
              <a:lnSpc>
                <a:spcPct val="90000"/>
              </a:lnSpc>
              <a:buFont typeface="Wingdings" pitchFamily="2" charset="2"/>
              <a:buNone/>
              <a:defRPr/>
            </a:pPr>
            <a:r>
              <a:rPr lang="en-US" sz="3200" dirty="0"/>
              <a:t>4. Expect Resistance</a:t>
            </a:r>
          </a:p>
          <a:p>
            <a:pPr marL="609600" indent="-609600" eaLnBrk="1" hangingPunct="1">
              <a:lnSpc>
                <a:spcPct val="90000"/>
              </a:lnSpc>
              <a:buFont typeface="Wingdings" pitchFamily="2" charset="2"/>
              <a:buNone/>
              <a:defRPr/>
            </a:pPr>
            <a:r>
              <a:rPr lang="en-US" sz="3200" dirty="0"/>
              <a:t>5. Go with Your Strengths</a:t>
            </a:r>
          </a:p>
          <a:p>
            <a:pPr marL="609600" indent="-609600" eaLnBrk="1" hangingPunct="1">
              <a:lnSpc>
                <a:spcPct val="90000"/>
              </a:lnSpc>
              <a:buFont typeface="Wingdings" pitchFamily="2" charset="2"/>
              <a:buNone/>
              <a:defRPr/>
            </a:pPr>
            <a:r>
              <a:rPr lang="en-US" sz="3200" dirty="0"/>
              <a:t>6. Emphasize 2 or 3 Features at the beginning</a:t>
            </a:r>
          </a:p>
          <a:p>
            <a:pPr marL="609600" indent="-609600" eaLnBrk="1" hangingPunct="1">
              <a:lnSpc>
                <a:spcPct val="90000"/>
              </a:lnSpc>
              <a:buFont typeface="Wingdings" pitchFamily="2" charset="2"/>
              <a:buNone/>
              <a:defRPr/>
            </a:pPr>
            <a:r>
              <a:rPr lang="en-US" sz="3200" dirty="0"/>
              <a:t>7. Find a Colleague who is Interested</a:t>
            </a:r>
          </a:p>
          <a:p>
            <a:pPr marL="609600" indent="-609600" eaLnBrk="1" hangingPunct="1">
              <a:lnSpc>
                <a:spcPct val="90000"/>
              </a:lnSpc>
              <a:buFont typeface="Wingdings" pitchFamily="2" charset="2"/>
              <a:buNone/>
              <a:defRPr/>
            </a:pPr>
            <a:endParaRPr lang="en-US" dirty="0"/>
          </a:p>
          <a:p>
            <a:pPr marL="609600" indent="-609600" eaLnBrk="1" hangingPunct="1">
              <a:lnSpc>
                <a:spcPct val="90000"/>
              </a:lnSpc>
              <a:buFont typeface="Wingdings" pitchFamily="2" charset="2"/>
              <a:buNone/>
              <a:defRPr/>
            </a:pPr>
            <a:r>
              <a:rPr lang="en-US" dirty="0"/>
              <a:t>   </a:t>
            </a:r>
          </a:p>
        </p:txBody>
      </p:sp>
    </p:spTree>
    <p:extLst>
      <p:ext uri="{BB962C8B-B14F-4D97-AF65-F5344CB8AC3E}">
        <p14:creationId xmlns:p14="http://schemas.microsoft.com/office/powerpoint/2010/main" val="1040914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US" sz="5400" dirty="0">
                <a:solidFill>
                  <a:srgbClr val="FF0000"/>
                </a:solidFill>
              </a:rPr>
              <a:t>What Does it Mean to Be Skilled? </a:t>
            </a:r>
          </a:p>
        </p:txBody>
      </p:sp>
      <p:sp>
        <p:nvSpPr>
          <p:cNvPr id="3" name="Content Placeholder 2"/>
          <p:cNvSpPr>
            <a:spLocks noGrp="1"/>
          </p:cNvSpPr>
          <p:nvPr>
            <p:ph idx="1"/>
          </p:nvPr>
        </p:nvSpPr>
        <p:spPr>
          <a:xfrm>
            <a:off x="457200" y="2057400"/>
            <a:ext cx="8229600" cy="4251960"/>
          </a:xfrm>
        </p:spPr>
        <p:txBody>
          <a:bodyPr/>
          <a:lstStyle/>
          <a:p>
            <a:pPr marL="0" indent="0">
              <a:buNone/>
            </a:pPr>
            <a:r>
              <a:rPr lang="en-US" sz="3200" dirty="0"/>
              <a:t>You…</a:t>
            </a:r>
          </a:p>
          <a:p>
            <a:pPr>
              <a:buFont typeface="Wingdings" charset="2"/>
              <a:buChar char="v"/>
            </a:pPr>
            <a:r>
              <a:rPr lang="en-US" sz="3200" dirty="0"/>
              <a:t>have sufficient skills to participate in games satisfactorily, and</a:t>
            </a:r>
          </a:p>
          <a:p>
            <a:pPr>
              <a:buFont typeface="Wingdings" charset="2"/>
              <a:buChar char="v"/>
            </a:pPr>
            <a:r>
              <a:rPr lang="en-US" sz="3200" dirty="0"/>
              <a:t>understand and can use strategies appropriate to the game.</a:t>
            </a:r>
          </a:p>
          <a:p>
            <a:endParaRPr lang="en-US" dirty="0"/>
          </a:p>
        </p:txBody>
      </p:sp>
    </p:spTree>
    <p:extLst>
      <p:ext uri="{BB962C8B-B14F-4D97-AF65-F5344CB8AC3E}">
        <p14:creationId xmlns:p14="http://schemas.microsoft.com/office/powerpoint/2010/main" val="2818594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rPr>
              <a:t>Resources</a:t>
            </a:r>
          </a:p>
        </p:txBody>
      </p:sp>
      <p:sp>
        <p:nvSpPr>
          <p:cNvPr id="3" name="Content Placeholder 2"/>
          <p:cNvSpPr>
            <a:spLocks noGrp="1"/>
          </p:cNvSpPr>
          <p:nvPr>
            <p:ph sz="quarter" idx="1"/>
          </p:nvPr>
        </p:nvSpPr>
        <p:spPr/>
        <p:txBody>
          <a:bodyPr>
            <a:normAutofit fontScale="92500" lnSpcReduction="20000"/>
          </a:bodyPr>
          <a:lstStyle/>
          <a:p>
            <a:pPr>
              <a:buNone/>
            </a:pPr>
            <a:r>
              <a:rPr lang="en-US" i="1" dirty="0" err="1"/>
              <a:t>PE.Metrics</a:t>
            </a:r>
            <a:r>
              <a:rPr lang="en-US" i="1" dirty="0"/>
              <a:t> Assessing National Standards 1-6 in Secondary School (2011)</a:t>
            </a:r>
            <a:r>
              <a:rPr lang="en-US" dirty="0"/>
              <a:t>National Association for Sport and Physical Education, Reston, Va. </a:t>
            </a:r>
          </a:p>
          <a:p>
            <a:pPr>
              <a:buNone/>
            </a:pPr>
            <a:r>
              <a:rPr lang="en-US" i="1" dirty="0"/>
              <a:t>Pipeline Teaching Instructional Models in Standards-Based Physical Education. (2011) NASPE </a:t>
            </a:r>
            <a:r>
              <a:rPr lang="en-US" dirty="0"/>
              <a:t>VA: Author</a:t>
            </a:r>
          </a:p>
          <a:p>
            <a:pPr>
              <a:buNone/>
            </a:pPr>
            <a:r>
              <a:rPr lang="en-US" dirty="0"/>
              <a:t>Assessment Strategies Secondary Physical Education (2011) 2nd edition, NASPE, Reston, </a:t>
            </a:r>
            <a:r>
              <a:rPr lang="en-US" dirty="0" err="1"/>
              <a:t>Va</a:t>
            </a:r>
            <a:endParaRPr lang="en-US" dirty="0"/>
          </a:p>
          <a:p>
            <a:pPr>
              <a:buNone/>
            </a:pPr>
            <a:r>
              <a:rPr lang="en-US" dirty="0"/>
              <a:t>Lund, </a:t>
            </a:r>
            <a:r>
              <a:rPr lang="en-US" dirty="0" err="1"/>
              <a:t>Jacalyn</a:t>
            </a:r>
            <a:r>
              <a:rPr lang="en-US" dirty="0"/>
              <a:t> </a:t>
            </a:r>
            <a:r>
              <a:rPr lang="en-US" dirty="0" err="1"/>
              <a:t>Lea,PhD</a:t>
            </a:r>
            <a:r>
              <a:rPr lang="en-US" dirty="0"/>
              <a:t>, Kirk, May </a:t>
            </a:r>
            <a:r>
              <a:rPr lang="en-US" dirty="0" err="1"/>
              <a:t>Fortman</a:t>
            </a:r>
            <a:r>
              <a:rPr lang="en-US" dirty="0"/>
              <a:t>, PhD (2010) </a:t>
            </a:r>
            <a:r>
              <a:rPr lang="en-US" i="1" dirty="0"/>
              <a:t>Performance-Based Assessment for Middle and High School PE, </a:t>
            </a:r>
            <a:r>
              <a:rPr lang="en-US" dirty="0"/>
              <a:t>2</a:t>
            </a:r>
            <a:r>
              <a:rPr lang="en-US" baseline="30000" dirty="0"/>
              <a:t>nd</a:t>
            </a:r>
            <a:r>
              <a:rPr lang="en-US" dirty="0"/>
              <a:t> edition, Champaign, IL: Human Kinetics  </a:t>
            </a:r>
          </a:p>
          <a:p>
            <a:pPr>
              <a:buNone/>
            </a:pPr>
            <a:r>
              <a:rPr lang="en-US" dirty="0" err="1"/>
              <a:t>Siedentop</a:t>
            </a:r>
            <a:r>
              <a:rPr lang="en-US" dirty="0"/>
              <a:t>, D. (1994). </a:t>
            </a:r>
            <a:r>
              <a:rPr lang="en-US" i="1" dirty="0"/>
              <a:t>Sport education: quality P.E. through positive sport experiences. </a:t>
            </a:r>
            <a:r>
              <a:rPr lang="en-US" dirty="0"/>
              <a:t>Champaign, IL: Human Kinetics</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rPr>
              <a:t>Resources (cont.) </a:t>
            </a:r>
          </a:p>
        </p:txBody>
      </p:sp>
      <p:sp>
        <p:nvSpPr>
          <p:cNvPr id="3" name="Content Placeholder 2"/>
          <p:cNvSpPr>
            <a:spLocks noGrp="1"/>
          </p:cNvSpPr>
          <p:nvPr>
            <p:ph sz="quarter" idx="1"/>
          </p:nvPr>
        </p:nvSpPr>
        <p:spPr>
          <a:xfrm>
            <a:off x="304800" y="1371600"/>
            <a:ext cx="8382000" cy="4754563"/>
          </a:xfrm>
        </p:spPr>
        <p:txBody>
          <a:bodyPr>
            <a:normAutofit fontScale="32500" lnSpcReduction="20000"/>
          </a:bodyPr>
          <a:lstStyle/>
          <a:p>
            <a:pPr>
              <a:buNone/>
            </a:pPr>
            <a:endParaRPr lang="en-US" dirty="0"/>
          </a:p>
          <a:p>
            <a:pPr>
              <a:buNone/>
            </a:pPr>
            <a:r>
              <a:rPr lang="en-US" sz="5800" dirty="0" err="1"/>
              <a:t>Siedentop</a:t>
            </a:r>
            <a:r>
              <a:rPr lang="en-US" sz="5800" dirty="0"/>
              <a:t>, dl, Hastie, P. A., &amp; van </a:t>
            </a:r>
            <a:r>
              <a:rPr lang="en-US" sz="5800" dirty="0" err="1"/>
              <a:t>der</a:t>
            </a:r>
            <a:r>
              <a:rPr lang="en-US" sz="5800" dirty="0"/>
              <a:t> Mars, h. (2004) </a:t>
            </a:r>
            <a:r>
              <a:rPr lang="en-US" sz="5800" i="1" dirty="0"/>
              <a:t>Complete guide to sport education.</a:t>
            </a:r>
            <a:r>
              <a:rPr lang="en-US" sz="5800" dirty="0"/>
              <a:t> Champaign, IL: Human Kinetics. </a:t>
            </a:r>
          </a:p>
          <a:p>
            <a:pPr>
              <a:buNone/>
            </a:pPr>
            <a:r>
              <a:rPr lang="en-US" sz="5800" dirty="0" err="1"/>
              <a:t>Siedentop</a:t>
            </a:r>
            <a:r>
              <a:rPr lang="en-US" sz="5800" dirty="0"/>
              <a:t>, D. (1998) </a:t>
            </a:r>
            <a:r>
              <a:rPr lang="en-US" sz="5800" i="1" dirty="0"/>
              <a:t>What is sport education and how does it work? </a:t>
            </a:r>
            <a:r>
              <a:rPr lang="en-US" sz="5800" dirty="0"/>
              <a:t>Journal of Physical Education, Recreation, and Dance, 69, 18-20.   </a:t>
            </a:r>
          </a:p>
          <a:p>
            <a:pPr>
              <a:buNone/>
            </a:pPr>
            <a:r>
              <a:rPr lang="en-US" sz="5800" dirty="0"/>
              <a:t>Townsend, </a:t>
            </a:r>
            <a:r>
              <a:rPr lang="en-US" sz="5800" dirty="0" err="1"/>
              <a:t>J.Scott</a:t>
            </a:r>
            <a:r>
              <a:rPr lang="en-US" sz="5800" dirty="0"/>
              <a:t>, Mohr, Derek J., </a:t>
            </a:r>
            <a:r>
              <a:rPr lang="en-US" sz="5800" dirty="0" err="1"/>
              <a:t>Rairigh,Richard</a:t>
            </a:r>
            <a:r>
              <a:rPr lang="en-US" sz="5800" dirty="0"/>
              <a:t> M.&amp; </a:t>
            </a:r>
            <a:r>
              <a:rPr lang="en-US" sz="5800" dirty="0" err="1"/>
              <a:t>Bulger</a:t>
            </a:r>
            <a:r>
              <a:rPr lang="en-US" sz="5800" dirty="0"/>
              <a:t>, Sean M. (2003) </a:t>
            </a:r>
            <a:r>
              <a:rPr lang="en-US" sz="5800" i="1" dirty="0"/>
              <a:t>Assessing Student Outcomes in Sport Education: A </a:t>
            </a:r>
            <a:r>
              <a:rPr lang="en-US" sz="5800" i="1" dirty="0" err="1"/>
              <a:t>Pedagogocal</a:t>
            </a:r>
            <a:r>
              <a:rPr lang="en-US" sz="5800" i="1" dirty="0"/>
              <a:t> Approach.  National Association for Sport and Physical Education</a:t>
            </a:r>
          </a:p>
          <a:p>
            <a:pPr>
              <a:buNone/>
            </a:pPr>
            <a:r>
              <a:rPr lang="en-US" sz="5800" dirty="0" err="1"/>
              <a:t>Bulger</a:t>
            </a:r>
            <a:r>
              <a:rPr lang="en-US" sz="5800" dirty="0"/>
              <a:t>, Sean M., Mohr, Derek J., </a:t>
            </a:r>
            <a:r>
              <a:rPr lang="en-US" sz="5800" dirty="0" err="1"/>
              <a:t>Rairigh,Richard</a:t>
            </a:r>
            <a:r>
              <a:rPr lang="en-US" sz="5800" dirty="0"/>
              <a:t> M.&amp; Townsend, </a:t>
            </a:r>
            <a:r>
              <a:rPr lang="en-US" sz="5800" dirty="0" err="1"/>
              <a:t>J.Scott</a:t>
            </a:r>
            <a:r>
              <a:rPr lang="en-US" sz="5800" dirty="0"/>
              <a:t> (2007) </a:t>
            </a:r>
            <a:r>
              <a:rPr lang="en-US" sz="5800" i="1" dirty="0"/>
              <a:t>Sport Education Seasons</a:t>
            </a:r>
            <a:r>
              <a:rPr lang="en-US" sz="5800" dirty="0"/>
              <a:t>, Champaign, Il: Human Kinetics. </a:t>
            </a:r>
            <a:endParaRPr lang="en-US" sz="5800" i="1" dirty="0"/>
          </a:p>
          <a:p>
            <a:pPr>
              <a:buNone/>
            </a:pPr>
            <a:endParaRPr lang="en-US" sz="5800" dirty="0"/>
          </a:p>
          <a:p>
            <a:pPr>
              <a:buNone/>
            </a:pPr>
            <a:r>
              <a:rPr lang="en-US" sz="5800" dirty="0"/>
              <a:t>Dr. Kimberly Bush  NC State University</a:t>
            </a:r>
          </a:p>
          <a:p>
            <a:pPr>
              <a:buNone/>
            </a:pPr>
            <a:r>
              <a:rPr lang="en-US" sz="5800" dirty="0"/>
              <a:t>Jessica Hook  </a:t>
            </a:r>
            <a:r>
              <a:rPr lang="en-US" sz="5800" dirty="0" err="1"/>
              <a:t>Bugg</a:t>
            </a:r>
            <a:r>
              <a:rPr lang="en-US" sz="5800" dirty="0"/>
              <a:t> Elementary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62000" y="0"/>
            <a:ext cx="7732713" cy="6172200"/>
          </a:xfrm>
        </p:spPr>
        <p:txBody>
          <a:bodyPr>
            <a:noAutofit/>
          </a:bodyPr>
          <a:lstStyle/>
          <a:p>
            <a:pPr algn="ctr">
              <a:defRPr/>
            </a:pPr>
            <a:endParaRPr lang="en-US" sz="3600" b="1" dirty="0">
              <a:solidFill>
                <a:srgbClr val="7030A0"/>
              </a:solidFill>
            </a:endParaRPr>
          </a:p>
          <a:p>
            <a:pPr algn="ctr">
              <a:defRPr/>
            </a:pPr>
            <a:endParaRPr lang="en-US" sz="3600" b="1" dirty="0">
              <a:solidFill>
                <a:srgbClr val="7030A0"/>
              </a:solidFill>
            </a:endParaRPr>
          </a:p>
          <a:p>
            <a:pPr algn="ctr">
              <a:defRPr/>
            </a:pPr>
            <a:r>
              <a:rPr lang="en-US" sz="3600" dirty="0">
                <a:solidFill>
                  <a:srgbClr val="FF0000"/>
                </a:solidFill>
              </a:rPr>
              <a:t>Charla </a:t>
            </a:r>
            <a:r>
              <a:rPr lang="en-US" sz="3600" dirty="0" err="1">
                <a:solidFill>
                  <a:srgbClr val="FF0000"/>
                </a:solidFill>
              </a:rPr>
              <a:t>Tedder</a:t>
            </a:r>
            <a:r>
              <a:rPr lang="en-US" sz="3600" dirty="0">
                <a:solidFill>
                  <a:srgbClr val="FF0000"/>
                </a:solidFill>
              </a:rPr>
              <a:t> (Parker) Krahnke</a:t>
            </a:r>
          </a:p>
          <a:p>
            <a:pPr algn="ctr">
              <a:defRPr/>
            </a:pPr>
            <a:r>
              <a:rPr lang="en-US" sz="3600" dirty="0">
                <a:solidFill>
                  <a:srgbClr val="FF0000"/>
                </a:solidFill>
              </a:rPr>
              <a:t>Ocean Isle Beach, NC</a:t>
            </a:r>
          </a:p>
          <a:p>
            <a:pPr algn="ctr">
              <a:defRPr/>
            </a:pPr>
            <a:r>
              <a:rPr lang="en-US" sz="3600" dirty="0" err="1">
                <a:solidFill>
                  <a:srgbClr val="FF0000"/>
                </a:solidFill>
              </a:rPr>
              <a:t>charlaphysed@gmail.com</a:t>
            </a:r>
            <a:endParaRPr lang="en-US" sz="3600" dirty="0">
              <a:solidFill>
                <a:srgbClr val="FF0000"/>
              </a:solidFill>
            </a:endParaRPr>
          </a:p>
          <a:p>
            <a:pPr algn="ctr">
              <a:defRPr/>
            </a:pPr>
            <a:r>
              <a:rPr lang="en-US" sz="3600" dirty="0" err="1">
                <a:solidFill>
                  <a:srgbClr val="FF0000"/>
                </a:solidFill>
              </a:rPr>
              <a:t>Charlaphysed.weebly.com</a:t>
            </a:r>
            <a:endParaRPr lang="en-US" sz="3600" dirty="0">
              <a:solidFill>
                <a:srgbClr val="FF0000"/>
              </a:solidFill>
            </a:endParaRPr>
          </a:p>
          <a:p>
            <a:pPr algn="ctr">
              <a:defRPr/>
            </a:pPr>
            <a:r>
              <a:rPr lang="en-US" sz="3600" dirty="0">
                <a:solidFill>
                  <a:srgbClr val="FF0000"/>
                </a:solidFill>
              </a:rPr>
              <a:t>Twitter - @ncpe4life</a:t>
            </a:r>
          </a:p>
          <a:p>
            <a:pPr algn="ctr">
              <a:defRPr/>
            </a:pPr>
            <a:r>
              <a:rPr lang="en-US" sz="3600" dirty="0">
                <a:solidFill>
                  <a:srgbClr val="FF0000"/>
                </a:solidFill>
              </a:rPr>
              <a:t>919-270-9633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Autofit/>
          </a:bodyPr>
          <a:lstStyle/>
          <a:p>
            <a:r>
              <a:rPr lang="en-US" sz="5400" dirty="0">
                <a:solidFill>
                  <a:srgbClr val="FF0000"/>
                </a:solidFill>
              </a:rPr>
              <a:t>What Does it Mean to Be More Knowledgeable? </a:t>
            </a:r>
          </a:p>
        </p:txBody>
      </p:sp>
      <p:sp>
        <p:nvSpPr>
          <p:cNvPr id="3" name="Content Placeholder 2"/>
          <p:cNvSpPr>
            <a:spLocks noGrp="1"/>
          </p:cNvSpPr>
          <p:nvPr>
            <p:ph idx="1"/>
          </p:nvPr>
        </p:nvSpPr>
        <p:spPr>
          <a:xfrm>
            <a:off x="457200" y="2133600"/>
            <a:ext cx="8229600" cy="4175760"/>
          </a:xfrm>
        </p:spPr>
        <p:txBody>
          <a:bodyPr>
            <a:normAutofit lnSpcReduction="10000"/>
          </a:bodyPr>
          <a:lstStyle/>
          <a:p>
            <a:pPr marL="0" indent="0">
              <a:buNone/>
            </a:pPr>
            <a:r>
              <a:rPr lang="en-US" sz="3200" dirty="0"/>
              <a:t>You…</a:t>
            </a:r>
          </a:p>
          <a:p>
            <a:pPr>
              <a:buFont typeface="Wingdings" charset="2"/>
              <a:buChar char="v"/>
            </a:pPr>
            <a:r>
              <a:rPr lang="en-US" sz="3200" dirty="0"/>
              <a:t>understand and value the rules, rituals, history, and traditions of sports;</a:t>
            </a:r>
          </a:p>
          <a:p>
            <a:pPr>
              <a:buFont typeface="Wingdings" charset="2"/>
              <a:buChar char="v"/>
            </a:pPr>
            <a:r>
              <a:rPr lang="en-US" sz="3200" dirty="0"/>
              <a:t>can tell the difference between good and bad sport practices; and</a:t>
            </a:r>
          </a:p>
          <a:p>
            <a:pPr>
              <a:buFont typeface="Wingdings" charset="2"/>
              <a:buChar char="v"/>
            </a:pPr>
            <a:r>
              <a:rPr lang="en-US" sz="3200" dirty="0"/>
              <a:t>can explain to others what is going on during a match(e.g. Team strategy and tactical moves). </a:t>
            </a:r>
          </a:p>
          <a:p>
            <a:pPr>
              <a:buFont typeface="Arial"/>
              <a:buChar char="•"/>
            </a:pPr>
            <a:endParaRPr lang="en-US" sz="3200" dirty="0"/>
          </a:p>
          <a:p>
            <a:endParaRPr lang="en-US" dirty="0"/>
          </a:p>
        </p:txBody>
      </p:sp>
    </p:spTree>
    <p:extLst>
      <p:ext uri="{BB962C8B-B14F-4D97-AF65-F5344CB8AC3E}">
        <p14:creationId xmlns:p14="http://schemas.microsoft.com/office/powerpoint/2010/main" val="2389290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73162"/>
          </a:xfrm>
        </p:spPr>
        <p:txBody>
          <a:bodyPr>
            <a:noAutofit/>
          </a:bodyPr>
          <a:lstStyle/>
          <a:p>
            <a:br>
              <a:rPr lang="en-US" sz="4000" dirty="0">
                <a:solidFill>
                  <a:srgbClr val="FF6E35"/>
                </a:solidFill>
              </a:rPr>
            </a:br>
            <a:r>
              <a:rPr lang="en-US" sz="4000" dirty="0">
                <a:solidFill>
                  <a:srgbClr val="FF0000"/>
                </a:solidFill>
              </a:rPr>
              <a:t>What is an enthusiastic sportsperson? </a:t>
            </a:r>
            <a:br>
              <a:rPr lang="en-US" sz="4000" dirty="0">
                <a:solidFill>
                  <a:srgbClr val="FF0000"/>
                </a:solidFill>
              </a:rPr>
            </a:br>
            <a:endParaRPr lang="en-US" sz="4000" dirty="0">
              <a:solidFill>
                <a:srgbClr val="FF0000"/>
              </a:solidFill>
            </a:endParaRPr>
          </a:p>
        </p:txBody>
      </p:sp>
      <p:sp>
        <p:nvSpPr>
          <p:cNvPr id="3" name="Content Placeholder 2"/>
          <p:cNvSpPr>
            <a:spLocks noGrp="1"/>
          </p:cNvSpPr>
          <p:nvPr>
            <p:ph idx="1"/>
          </p:nvPr>
        </p:nvSpPr>
        <p:spPr>
          <a:xfrm>
            <a:off x="457200" y="1524000"/>
            <a:ext cx="8229600" cy="4785360"/>
          </a:xfrm>
        </p:spPr>
        <p:txBody>
          <a:bodyPr/>
          <a:lstStyle/>
          <a:p>
            <a:pPr marL="0" indent="0">
              <a:buNone/>
            </a:pPr>
            <a:r>
              <a:rPr lang="en-US" sz="3200" dirty="0"/>
              <a:t>You…</a:t>
            </a:r>
          </a:p>
          <a:p>
            <a:pPr>
              <a:buFont typeface="Wingdings" charset="2"/>
              <a:buChar char="v"/>
            </a:pPr>
            <a:r>
              <a:rPr lang="en-US" sz="3200" dirty="0"/>
              <a:t>participate and help maintain a positive and healthy sports culture during class, at school, and in the community. </a:t>
            </a:r>
          </a:p>
          <a:p>
            <a:pPr>
              <a:buFont typeface="Wingdings" charset="2"/>
              <a:buChar char="v"/>
            </a:pPr>
            <a:r>
              <a:rPr lang="en-US" sz="3200" dirty="0"/>
              <a:t>become involved in sport and promote it within the community. </a:t>
            </a:r>
          </a:p>
        </p:txBody>
      </p:sp>
    </p:spTree>
    <p:extLst>
      <p:ext uri="{BB962C8B-B14F-4D97-AF65-F5344CB8AC3E}">
        <p14:creationId xmlns:p14="http://schemas.microsoft.com/office/powerpoint/2010/main" val="196751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609600"/>
            <a:ext cx="8229600" cy="1219200"/>
          </a:xfrm>
        </p:spPr>
        <p:txBody>
          <a:bodyPr>
            <a:normAutofit/>
          </a:bodyPr>
          <a:lstStyle/>
          <a:p>
            <a:pPr algn="ctr" eaLnBrk="1" hangingPunct="1"/>
            <a:r>
              <a:rPr lang="en-US" sz="5400" b="1" dirty="0">
                <a:solidFill>
                  <a:srgbClr val="FF0000"/>
                </a:solidFill>
              </a:rPr>
              <a:t>Sport Education</a:t>
            </a:r>
          </a:p>
        </p:txBody>
      </p:sp>
      <p:sp>
        <p:nvSpPr>
          <p:cNvPr id="4099" name="Rectangle 3"/>
          <p:cNvSpPr>
            <a:spLocks noGrp="1" noChangeArrowheads="1"/>
          </p:cNvSpPr>
          <p:nvPr>
            <p:ph idx="1"/>
          </p:nvPr>
        </p:nvSpPr>
        <p:spPr>
          <a:xfrm>
            <a:off x="457200" y="1905000"/>
            <a:ext cx="8229600" cy="4102291"/>
          </a:xfrm>
        </p:spPr>
        <p:txBody>
          <a:bodyPr>
            <a:normAutofit fontScale="92500" lnSpcReduction="20000"/>
          </a:bodyPr>
          <a:lstStyle/>
          <a:p>
            <a:pPr eaLnBrk="1" hangingPunct="1">
              <a:buFont typeface="Wingdings" pitchFamily="2" charset="2"/>
              <a:buNone/>
            </a:pPr>
            <a:r>
              <a:rPr lang="en-US" sz="3200" dirty="0"/>
              <a:t>An instructional model for implementation in elementary, middle and secondary school programs with varying levels of adaptation.</a:t>
            </a:r>
          </a:p>
          <a:p>
            <a:pPr marL="137160" indent="0">
              <a:lnSpc>
                <a:spcPct val="90000"/>
              </a:lnSpc>
              <a:buNone/>
            </a:pPr>
            <a:r>
              <a:rPr lang="en-US" sz="3200" b="1" i="1" dirty="0">
                <a:solidFill>
                  <a:srgbClr val="FF0000"/>
                </a:solidFill>
              </a:rPr>
              <a:t>How is it different than sport?</a:t>
            </a:r>
          </a:p>
          <a:p>
            <a:pPr lvl="1">
              <a:lnSpc>
                <a:spcPct val="90000"/>
              </a:lnSpc>
              <a:buFont typeface="Wingdings" charset="2"/>
              <a:buChar char="v"/>
            </a:pPr>
            <a:r>
              <a:rPr lang="en-US" sz="3200" dirty="0">
                <a:solidFill>
                  <a:srgbClr val="FFFF00"/>
                </a:solidFill>
              </a:rPr>
              <a:t>Students are responsible for their own learning.</a:t>
            </a:r>
          </a:p>
          <a:p>
            <a:pPr lvl="1">
              <a:lnSpc>
                <a:spcPct val="90000"/>
              </a:lnSpc>
              <a:buFont typeface="Wingdings" charset="2"/>
              <a:buChar char="v"/>
            </a:pPr>
            <a:r>
              <a:rPr lang="en-US" sz="3200" dirty="0">
                <a:solidFill>
                  <a:srgbClr val="FFFF00"/>
                </a:solidFill>
              </a:rPr>
              <a:t>All students participate.</a:t>
            </a:r>
          </a:p>
          <a:p>
            <a:pPr lvl="1">
              <a:lnSpc>
                <a:spcPct val="90000"/>
              </a:lnSpc>
              <a:buFont typeface="Wingdings" charset="2"/>
              <a:buChar char="v"/>
            </a:pPr>
            <a:r>
              <a:rPr lang="en-US" sz="3200" dirty="0"/>
              <a:t> </a:t>
            </a:r>
            <a:r>
              <a:rPr lang="en-US" sz="3200" dirty="0">
                <a:solidFill>
                  <a:srgbClr val="FFFF00"/>
                </a:solidFill>
                <a:latin typeface="Times New Roman" pitchFamily="-106" charset="0"/>
                <a:ea typeface="ＭＳ Ｐゴシック" pitchFamily="-106" charset="-128"/>
                <a:cs typeface="Times New Roman" pitchFamily="-106" charset="0"/>
              </a:rPr>
              <a:t>In addition to learning how to play the game, you will learn to perform other nonplaying roles.</a:t>
            </a:r>
          </a:p>
          <a:p>
            <a:pPr marL="585216" lvl="1" indent="0">
              <a:lnSpc>
                <a:spcPct val="90000"/>
              </a:lnSpc>
              <a:buNone/>
            </a:pPr>
            <a:endParaRPr lang="en-US" sz="3200" dirty="0"/>
          </a:p>
          <a:p>
            <a:pPr lvl="1">
              <a:lnSpc>
                <a:spcPct val="90000"/>
              </a:lnSpc>
              <a:buFont typeface="Wingdings" charset="2"/>
              <a:buChar char="v"/>
            </a:pPr>
            <a:endParaRPr lang="en-US" sz="3200" dirty="0"/>
          </a:p>
          <a:p>
            <a:pPr eaLnBrk="1" hangingPunct="1">
              <a:buFont typeface="Wingdings" pitchFamily="2" charset="2"/>
              <a:buNone/>
            </a:pPr>
            <a:endParaRPr lang="en-US" dirty="0"/>
          </a:p>
          <a:p>
            <a:pPr eaLnBrk="1" hangingPunct="1">
              <a:buFont typeface="Wingdings" pitchFamily="2" charset="2"/>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US" b="1" dirty="0">
                <a:solidFill>
                  <a:srgbClr val="FF0000"/>
                </a:solidFill>
              </a:rPr>
              <a:t>Sport Education is </a:t>
            </a:r>
            <a:r>
              <a:rPr lang="en-US" b="1" u="sng" dirty="0">
                <a:solidFill>
                  <a:srgbClr val="FF0000"/>
                </a:solidFill>
              </a:rPr>
              <a:t>NOT</a:t>
            </a:r>
            <a:r>
              <a:rPr lang="en-US" b="1" dirty="0">
                <a:solidFill>
                  <a:srgbClr val="FF0000"/>
                </a:solidFill>
              </a:rPr>
              <a:t> the same as sport….</a:t>
            </a:r>
          </a:p>
        </p:txBody>
      </p:sp>
      <p:sp>
        <p:nvSpPr>
          <p:cNvPr id="6147" name="Rectangle 3"/>
          <p:cNvSpPr>
            <a:spLocks noGrp="1" noChangeArrowheads="1"/>
          </p:cNvSpPr>
          <p:nvPr>
            <p:ph sz="quarter" idx="1"/>
          </p:nvPr>
        </p:nvSpPr>
        <p:spPr/>
        <p:txBody>
          <a:bodyPr/>
          <a:lstStyle/>
          <a:p>
            <a:pPr eaLnBrk="1" hangingPunct="1">
              <a:lnSpc>
                <a:spcPct val="90000"/>
              </a:lnSpc>
            </a:pPr>
            <a:r>
              <a:rPr lang="en-US" sz="2800" dirty="0"/>
              <a:t>It requires equity of participation of opportunity by having:</a:t>
            </a:r>
          </a:p>
          <a:p>
            <a:pPr lvl="1" eaLnBrk="1" hangingPunct="1">
              <a:lnSpc>
                <a:spcPct val="90000"/>
              </a:lnSpc>
              <a:buFont typeface="Wingdings" charset="2"/>
              <a:buChar char="v"/>
            </a:pPr>
            <a:r>
              <a:rPr lang="en-US" sz="2400" dirty="0"/>
              <a:t>Small sided teams</a:t>
            </a:r>
          </a:p>
          <a:p>
            <a:pPr lvl="1">
              <a:lnSpc>
                <a:spcPct val="90000"/>
              </a:lnSpc>
              <a:buFont typeface="Wingdings" charset="2"/>
              <a:buChar char="v"/>
            </a:pPr>
            <a:r>
              <a:rPr lang="en-US" sz="2400" dirty="0"/>
              <a:t>No elimination tournaments</a:t>
            </a:r>
          </a:p>
          <a:p>
            <a:pPr lvl="1" eaLnBrk="1" hangingPunct="1">
              <a:lnSpc>
                <a:spcPct val="90000"/>
              </a:lnSpc>
              <a:buFont typeface="Wingdings" charset="2"/>
              <a:buChar char="v"/>
            </a:pPr>
            <a:r>
              <a:rPr lang="en-US" sz="2400" dirty="0"/>
              <a:t>Emphasis on fair play, effort as valuable an outcome as result</a:t>
            </a:r>
          </a:p>
          <a:p>
            <a:pPr lvl="1" eaLnBrk="1" hangingPunct="1">
              <a:lnSpc>
                <a:spcPct val="90000"/>
              </a:lnSpc>
              <a:buFont typeface="Wingdings" charset="2"/>
              <a:buChar char="v"/>
            </a:pPr>
            <a:r>
              <a:rPr lang="en-US" sz="2400" dirty="0"/>
              <a:t>Celebration of success – record keeping and culminating event.</a:t>
            </a:r>
          </a:p>
          <a:p>
            <a:pPr eaLnBrk="1" hangingPunct="1">
              <a:lnSpc>
                <a:spcPct val="90000"/>
              </a:lnSpc>
            </a:pPr>
            <a:r>
              <a:rPr lang="en-US" sz="2800" dirty="0"/>
              <a:t>Teaches students different roles in sport</a:t>
            </a:r>
          </a:p>
          <a:p>
            <a:pPr lvl="1" eaLnBrk="1" hangingPunct="1">
              <a:lnSpc>
                <a:spcPct val="90000"/>
              </a:lnSpc>
              <a:buFont typeface="Wingdings" charset="2"/>
              <a:buChar char="v"/>
            </a:pPr>
            <a:r>
              <a:rPr lang="en-US" sz="2400" dirty="0"/>
              <a:t> coach, captain, referee, statistician, etc.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algn="ctr" eaLnBrk="1" hangingPunct="1"/>
            <a:r>
              <a:rPr lang="en-US" sz="5400" b="1" dirty="0">
                <a:solidFill>
                  <a:srgbClr val="FF0000"/>
                </a:solidFill>
              </a:rPr>
              <a:t>Changing role of teacher</a:t>
            </a:r>
          </a:p>
        </p:txBody>
      </p:sp>
      <p:sp>
        <p:nvSpPr>
          <p:cNvPr id="11267" name="Rectangle 3"/>
          <p:cNvSpPr>
            <a:spLocks noGrp="1" noChangeArrowheads="1"/>
          </p:cNvSpPr>
          <p:nvPr>
            <p:ph sz="quarter" idx="1"/>
          </p:nvPr>
        </p:nvSpPr>
        <p:spPr/>
        <p:txBody>
          <a:bodyPr/>
          <a:lstStyle/>
          <a:p>
            <a:pPr eaLnBrk="1" hangingPunct="1">
              <a:lnSpc>
                <a:spcPct val="90000"/>
              </a:lnSpc>
              <a:buFont typeface="Wingdings" charset="2"/>
              <a:buChar char="v"/>
            </a:pPr>
            <a:r>
              <a:rPr lang="en-US" sz="3200" dirty="0"/>
              <a:t>New planning requirements- more pre-class planning to facilitate student coaching role</a:t>
            </a:r>
          </a:p>
          <a:p>
            <a:pPr eaLnBrk="1" hangingPunct="1">
              <a:lnSpc>
                <a:spcPct val="90000"/>
              </a:lnSpc>
              <a:buFont typeface="Wingdings" charset="2"/>
              <a:buChar char="v"/>
            </a:pPr>
            <a:r>
              <a:rPr lang="en-US" sz="3200" dirty="0"/>
              <a:t>Designing team practice and competition schedules</a:t>
            </a:r>
          </a:p>
          <a:p>
            <a:pPr eaLnBrk="1" hangingPunct="1">
              <a:lnSpc>
                <a:spcPct val="90000"/>
              </a:lnSpc>
              <a:buFont typeface="Wingdings" charset="2"/>
              <a:buChar char="v"/>
            </a:pPr>
            <a:r>
              <a:rPr lang="en-US" sz="3200" dirty="0"/>
              <a:t>Moving off center stage – students take lead</a:t>
            </a:r>
          </a:p>
          <a:p>
            <a:pPr eaLnBrk="1" hangingPunct="1">
              <a:lnSpc>
                <a:spcPct val="90000"/>
              </a:lnSpc>
              <a:buFont typeface="Wingdings" charset="2"/>
              <a:buChar char="v"/>
            </a:pPr>
            <a:r>
              <a:rPr lang="en-US" sz="3200" dirty="0"/>
              <a:t>Helping students assume responsibility- guide players and coaches to work together</a:t>
            </a:r>
          </a:p>
          <a:p>
            <a:pPr eaLnBrk="1" hangingPunct="1">
              <a:lnSpc>
                <a:spcPct val="90000"/>
              </a:lnSpc>
              <a:buFont typeface="Wingdings" pitchFamily="2" charset="2"/>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lgn="ctr" eaLnBrk="1" hangingPunct="1"/>
            <a:r>
              <a:rPr lang="en-US" sz="5400" b="1" dirty="0">
                <a:solidFill>
                  <a:srgbClr val="FF0000"/>
                </a:solidFill>
              </a:rPr>
              <a:t>Changing role of student</a:t>
            </a:r>
          </a:p>
        </p:txBody>
      </p:sp>
      <p:sp>
        <p:nvSpPr>
          <p:cNvPr id="12291" name="Rectangle 3"/>
          <p:cNvSpPr>
            <a:spLocks noGrp="1" noChangeArrowheads="1"/>
          </p:cNvSpPr>
          <p:nvPr>
            <p:ph sz="quarter" idx="1"/>
          </p:nvPr>
        </p:nvSpPr>
        <p:spPr/>
        <p:txBody>
          <a:bodyPr>
            <a:normAutofit/>
          </a:bodyPr>
          <a:lstStyle/>
          <a:p>
            <a:pPr eaLnBrk="1" hangingPunct="1">
              <a:lnSpc>
                <a:spcPct val="90000"/>
              </a:lnSpc>
            </a:pPr>
            <a:r>
              <a:rPr lang="en-US" sz="3200" dirty="0"/>
              <a:t>Active participation</a:t>
            </a:r>
          </a:p>
          <a:p>
            <a:pPr eaLnBrk="1" hangingPunct="1">
              <a:lnSpc>
                <a:spcPct val="90000"/>
              </a:lnSpc>
            </a:pPr>
            <a:r>
              <a:rPr lang="en-US" sz="3200" dirty="0"/>
              <a:t>Taking responsibility for:</a:t>
            </a:r>
          </a:p>
          <a:p>
            <a:pPr lvl="1" eaLnBrk="1" hangingPunct="1">
              <a:lnSpc>
                <a:spcPct val="90000"/>
              </a:lnSpc>
              <a:buFont typeface="Wingdings" charset="2"/>
              <a:buChar char="v"/>
            </a:pPr>
            <a:r>
              <a:rPr lang="en-US" sz="3200" dirty="0"/>
              <a:t>Their own behavior</a:t>
            </a:r>
          </a:p>
          <a:p>
            <a:pPr lvl="1" eaLnBrk="1" hangingPunct="1">
              <a:lnSpc>
                <a:spcPct val="90000"/>
              </a:lnSpc>
              <a:buFont typeface="Wingdings" charset="2"/>
              <a:buChar char="v"/>
            </a:pPr>
            <a:r>
              <a:rPr lang="en-US" sz="3200" dirty="0"/>
              <a:t>Running the class</a:t>
            </a:r>
          </a:p>
          <a:p>
            <a:pPr lvl="1" eaLnBrk="1" hangingPunct="1">
              <a:lnSpc>
                <a:spcPct val="90000"/>
              </a:lnSpc>
              <a:buFont typeface="Wingdings" charset="2"/>
              <a:buChar char="v"/>
            </a:pPr>
            <a:r>
              <a:rPr lang="en-US" sz="3200" dirty="0"/>
              <a:t>Fulfilling their role/duties</a:t>
            </a:r>
          </a:p>
          <a:p>
            <a:pPr eaLnBrk="1" hangingPunct="1">
              <a:lnSpc>
                <a:spcPct val="90000"/>
              </a:lnSpc>
            </a:pPr>
            <a:r>
              <a:rPr lang="en-US" sz="3200" dirty="0"/>
              <a:t>Leadership</a:t>
            </a:r>
          </a:p>
          <a:p>
            <a:pPr eaLnBrk="1" hangingPunct="1">
              <a:lnSpc>
                <a:spcPct val="90000"/>
              </a:lnSpc>
            </a:pPr>
            <a:r>
              <a:rPr lang="en-US" sz="3200" dirty="0"/>
              <a:t>Cooperation</a:t>
            </a:r>
          </a:p>
          <a:p>
            <a:pPr eaLnBrk="1" hangingPunct="1">
              <a:lnSpc>
                <a:spcPct val="90000"/>
              </a:lnSpc>
            </a:pPr>
            <a:r>
              <a:rPr lang="en-US" sz="3200" dirty="0"/>
              <a:t>Accepting and supporting others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2175</TotalTime>
  <Words>1985</Words>
  <Application>Microsoft Macintosh PowerPoint</Application>
  <PresentationFormat>On-screen Show (4:3)</PresentationFormat>
  <Paragraphs>298</Paragraphs>
  <Slides>32</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ＭＳ Ｐゴシック</vt:lpstr>
      <vt:lpstr>Algerian</vt:lpstr>
      <vt:lpstr>Arial</vt:lpstr>
      <vt:lpstr>Calibri</vt:lpstr>
      <vt:lpstr>Freestyle Script</vt:lpstr>
      <vt:lpstr>Lucida Sans Unicode</vt:lpstr>
      <vt:lpstr>Mangal</vt:lpstr>
      <vt:lpstr>Monotype Corsiva</vt:lpstr>
      <vt:lpstr>Times New Roman</vt:lpstr>
      <vt:lpstr>Wingdings</vt:lpstr>
      <vt:lpstr>Wingdings 2</vt:lpstr>
      <vt:lpstr>Wingdings 3</vt:lpstr>
      <vt:lpstr>Apex</vt:lpstr>
      <vt:lpstr> Sport Education:  A Teaching Model That Never Grows Old!</vt:lpstr>
      <vt:lpstr>Sport Education Goal:</vt:lpstr>
      <vt:lpstr>What Does it Mean to Be Skilled? </vt:lpstr>
      <vt:lpstr>What Does it Mean to Be More Knowledgeable? </vt:lpstr>
      <vt:lpstr> What is an enthusiastic sportsperson?  </vt:lpstr>
      <vt:lpstr>Sport Education</vt:lpstr>
      <vt:lpstr>Sport Education is NOT the same as sport….</vt:lpstr>
      <vt:lpstr>Changing role of teacher</vt:lpstr>
      <vt:lpstr>Changing role of student</vt:lpstr>
      <vt:lpstr>Features of Sport Education:</vt:lpstr>
      <vt:lpstr>Phase 1: Team selection</vt:lpstr>
      <vt:lpstr>Team Roles</vt:lpstr>
      <vt:lpstr>Phase 2: Teacher-directed</vt:lpstr>
      <vt:lpstr>Phase 3: Pre-season phase</vt:lpstr>
      <vt:lpstr>Phase 4: Formal competition</vt:lpstr>
      <vt:lpstr>Phase 5: Culminating Event</vt:lpstr>
      <vt:lpstr>Sport Education Conclusions</vt:lpstr>
      <vt:lpstr>Elementary Sport Education</vt:lpstr>
      <vt:lpstr>Elementary Basketball</vt:lpstr>
      <vt:lpstr>Elementary Point Examples</vt:lpstr>
      <vt:lpstr>Fitness Season</vt:lpstr>
      <vt:lpstr>Modifying Games/Activities </vt:lpstr>
      <vt:lpstr>Team Poster</vt:lpstr>
      <vt:lpstr>Team Poster</vt:lpstr>
      <vt:lpstr>Round Robin Results Poster</vt:lpstr>
      <vt:lpstr>Points Poster</vt:lpstr>
      <vt:lpstr>PowerPoint Presentation</vt:lpstr>
      <vt:lpstr>PowerPoint Presentation</vt:lpstr>
      <vt:lpstr>How do I implement a new model in my program?</vt:lpstr>
      <vt:lpstr>Resources</vt:lpstr>
      <vt:lpstr>Resources (cont.) </vt:lpstr>
      <vt:lpstr>PowerPoint Presentation</vt:lpstr>
    </vt:vector>
  </TitlesOfParts>
  <Company>Wake County Schools</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the Sport Education Model Standard Based Physical Education   Charla Tedder Parker MaED/Exercise Science  NBCT</dc:title>
  <dc:creator>gsiemer</dc:creator>
  <cp:lastModifiedBy>Charla Krahnke</cp:lastModifiedBy>
  <cp:revision>49</cp:revision>
  <dcterms:created xsi:type="dcterms:W3CDTF">2013-07-10T16:25:21Z</dcterms:created>
  <dcterms:modified xsi:type="dcterms:W3CDTF">2018-08-13T18:09:17Z</dcterms:modified>
</cp:coreProperties>
</file>